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81" r:id="rId11"/>
    <p:sldId id="264" r:id="rId12"/>
    <p:sldId id="282" r:id="rId13"/>
    <p:sldId id="265" r:id="rId14"/>
    <p:sldId id="266" r:id="rId15"/>
    <p:sldId id="267" r:id="rId16"/>
    <p:sldId id="268" r:id="rId17"/>
    <p:sldId id="283" r:id="rId18"/>
    <p:sldId id="284" r:id="rId19"/>
    <p:sldId id="285" r:id="rId20"/>
    <p:sldId id="269" r:id="rId21"/>
    <p:sldId id="270" r:id="rId22"/>
    <p:sldId id="271" r:id="rId23"/>
    <p:sldId id="272" r:id="rId24"/>
    <p:sldId id="286" r:id="rId25"/>
    <p:sldId id="273" r:id="rId26"/>
    <p:sldId id="287" r:id="rId27"/>
    <p:sldId id="274" r:id="rId28"/>
    <p:sldId id="288" r:id="rId29"/>
    <p:sldId id="275" r:id="rId30"/>
    <p:sldId id="289" r:id="rId31"/>
    <p:sldId id="276" r:id="rId32"/>
    <p:sldId id="290" r:id="rId33"/>
    <p:sldId id="277" r:id="rId34"/>
    <p:sldId id="291" r:id="rId35"/>
    <p:sldId id="278" r:id="rId36"/>
    <p:sldId id="292" r:id="rId37"/>
    <p:sldId id="279" r:id="rId38"/>
    <p:sldId id="293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9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529396"/>
          </a:xfrm>
        </p:spPr>
        <p:txBody>
          <a:bodyPr>
            <a:normAutofit fontScale="55000" lnSpcReduction="20000"/>
          </a:bodyPr>
          <a:lstStyle/>
          <a:p>
            <a:r>
              <a:rPr lang="ru-RU" sz="3900" dirty="0" smtClean="0">
                <a:latin typeface="+mj-lt"/>
              </a:rPr>
              <a:t>ПРЕЗЕНТАЦИЯ</a:t>
            </a:r>
          </a:p>
          <a:p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Давыдова Галина </a:t>
            </a:r>
            <a:r>
              <a:rPr lang="ru-RU" sz="2800" dirty="0" err="1" smtClean="0">
                <a:latin typeface="+mj-lt"/>
              </a:rPr>
              <a:t>Вильгельмовна</a:t>
            </a:r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учитель русского языка и литературы</a:t>
            </a:r>
          </a:p>
          <a:p>
            <a:r>
              <a:rPr lang="ru-RU" sz="2800" dirty="0" err="1" smtClean="0">
                <a:latin typeface="+mj-lt"/>
              </a:rPr>
              <a:t>Болычевская</a:t>
            </a:r>
            <a:r>
              <a:rPr lang="ru-RU" sz="2800" dirty="0" smtClean="0">
                <a:latin typeface="+mj-lt"/>
              </a:rPr>
              <a:t> ООШ Волоколамский район Московской области</a:t>
            </a:r>
            <a:endParaRPr lang="ru-RU" sz="2800" dirty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Arial" panose="020B0604020202020204" pitchFamily="34" charset="0"/>
              </a:rPr>
              <a:t>Диагностическая работа для учащихся 6-х классов</a:t>
            </a:r>
            <a:endParaRPr lang="ru-RU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47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905000"/>
          </a:xfrm>
        </p:spPr>
        <p:txBody>
          <a:bodyPr/>
          <a:lstStyle/>
          <a:p>
            <a:pPr marL="0" lvl="0" indent="0">
              <a:buClr>
                <a:srgbClr val="F3A447"/>
              </a:buClr>
              <a:buNone/>
            </a:pPr>
            <a:r>
              <a:rPr lang="ru-RU" sz="2000" dirty="0" smtClean="0">
                <a:solidFill>
                  <a:prstClr val="white"/>
                </a:solidFill>
              </a:rPr>
              <a:t>     Критерии </a:t>
            </a:r>
            <a:r>
              <a:rPr lang="ru-RU" sz="2000" dirty="0">
                <a:solidFill>
                  <a:prstClr val="white"/>
                </a:solidFill>
              </a:rPr>
              <a:t>оценивания: </a:t>
            </a:r>
            <a:r>
              <a:rPr lang="ru-RU" sz="2000" dirty="0" smtClean="0">
                <a:solidFill>
                  <a:prstClr val="white"/>
                </a:solidFill>
              </a:rPr>
              <a:t>3 </a:t>
            </a:r>
            <a:r>
              <a:rPr lang="ru-RU" sz="2000" dirty="0">
                <a:solidFill>
                  <a:prstClr val="white"/>
                </a:solidFill>
              </a:rPr>
              <a:t>балла – </a:t>
            </a:r>
            <a:r>
              <a:rPr lang="ru-RU" sz="2000" dirty="0" smtClean="0">
                <a:solidFill>
                  <a:prstClr val="white"/>
                </a:solidFill>
              </a:rPr>
              <a:t>приведены три совета, 2 балла </a:t>
            </a:r>
            <a:r>
              <a:rPr lang="ru-RU" sz="2000" dirty="0">
                <a:solidFill>
                  <a:prstClr val="white"/>
                </a:solidFill>
              </a:rPr>
              <a:t>– </a:t>
            </a:r>
            <a:r>
              <a:rPr lang="ru-RU" sz="2000" dirty="0" smtClean="0">
                <a:solidFill>
                  <a:prstClr val="white"/>
                </a:solidFill>
              </a:rPr>
              <a:t>два совета, 1 балл – один совет, 0 баллов - приведен </a:t>
            </a:r>
            <a:r>
              <a:rPr lang="ru-RU" sz="2000" dirty="0">
                <a:solidFill>
                  <a:prstClr val="white"/>
                </a:solidFill>
              </a:rPr>
              <a:t>неправильный </a:t>
            </a:r>
            <a:r>
              <a:rPr lang="ru-RU" sz="2000" dirty="0" smtClean="0">
                <a:solidFill>
                  <a:prstClr val="white"/>
                </a:solidFill>
              </a:rPr>
              <a:t>ответ или отсутствует.</a:t>
            </a:r>
            <a:endParaRPr lang="ru-RU" sz="2000" dirty="0">
              <a:solidFill>
                <a:prstClr val="white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789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Максимальное </a:t>
            </a:r>
            <a:r>
              <a:rPr lang="ru-RU" sz="2000" dirty="0">
                <a:solidFill>
                  <a:schemeClr val="bg1"/>
                </a:solidFill>
              </a:rPr>
              <a:t>количество баллов – 3.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</a:rPr>
              <a:t/>
            </a:r>
            <a:br>
              <a:rPr lang="ru-RU" sz="20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41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196752"/>
            <a:ext cx="8183880" cy="1368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 dirty="0" smtClean="0">
                <a:latin typeface="+mj-lt"/>
                <a:ea typeface="Times New Roman"/>
              </a:rPr>
              <a:t>      </a:t>
            </a:r>
            <a:r>
              <a:rPr lang="ru-RU" sz="2000" b="1" dirty="0" smtClean="0"/>
              <a:t>1.3. </a:t>
            </a:r>
            <a:r>
              <a:rPr lang="ru-RU" sz="2000" b="1" i="1" dirty="0"/>
              <a:t>Задание: </a:t>
            </a:r>
            <a:r>
              <a:rPr lang="ru-RU" sz="2000" b="1" i="1" dirty="0" smtClean="0">
                <a:latin typeface="+mj-lt"/>
                <a:ea typeface="Times New Roman"/>
              </a:rPr>
              <a:t>Приведи </a:t>
            </a:r>
            <a:r>
              <a:rPr lang="ru-RU" sz="2000" b="1" i="1" dirty="0">
                <a:latin typeface="+mj-lt"/>
                <a:ea typeface="Times New Roman"/>
              </a:rPr>
              <a:t>свои аргументы, подтверждающие последнюю фразу письма Д.С .Лихачева «Путешествия многое нам открывают, о многом заставляют думать, мечтать».</a:t>
            </a:r>
            <a:endParaRPr lang="ru-RU" sz="2000" dirty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348880"/>
            <a:ext cx="8183880" cy="3888432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ru-RU" sz="2000" b="1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Характеристики задания: </a:t>
            </a:r>
            <a:r>
              <a:rPr lang="ru-RU" sz="2000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/>
            </a:r>
            <a:br>
              <a:rPr lang="ru-RU" sz="2000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</a:br>
            <a:r>
              <a:rPr lang="ru-RU" sz="2000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 </a:t>
            </a:r>
            <a:r>
              <a:rPr lang="ru-RU" sz="2000" b="1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Содержательная область оценки: </a:t>
            </a:r>
            <a:r>
              <a:rPr lang="ru-RU" sz="2000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4. Чтение для получения образования                                              </a:t>
            </a:r>
            <a:r>
              <a:rPr lang="ru-RU" sz="2000" spc="0" dirty="0" smtClean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                            4.1 </a:t>
            </a:r>
            <a:r>
              <a:rPr lang="ru-RU" sz="2000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Путешествие </a:t>
            </a:r>
            <a:br>
              <a:rPr lang="ru-RU" sz="2000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</a:br>
            <a:r>
              <a:rPr lang="ru-RU" sz="2000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 </a:t>
            </a:r>
            <a:r>
              <a:rPr lang="ru-RU" sz="2000" b="1" spc="0" dirty="0" err="1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Компетентностная</a:t>
            </a:r>
            <a:r>
              <a:rPr lang="ru-RU" sz="2000" b="1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 область оценки: </a:t>
            </a:r>
            <a:r>
              <a:rPr lang="ru-RU" sz="2000" spc="0" dirty="0" smtClean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интегрировать и интерпретировать</a:t>
            </a:r>
            <a:r>
              <a:rPr lang="ru-RU" sz="2000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/>
            </a:r>
            <a:br>
              <a:rPr lang="ru-RU" sz="2000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</a:br>
            <a:r>
              <a:rPr lang="ru-RU" sz="2000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 </a:t>
            </a:r>
            <a:r>
              <a:rPr lang="ru-RU" sz="2000" b="1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Контекст: </a:t>
            </a:r>
            <a:r>
              <a:rPr lang="ru-RU" sz="2000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образовательный </a:t>
            </a:r>
            <a:br>
              <a:rPr lang="ru-RU" sz="2000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</a:br>
            <a:r>
              <a:rPr lang="ru-RU" sz="2000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 </a:t>
            </a:r>
            <a:r>
              <a:rPr lang="ru-RU" sz="2000" b="1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Тип текста: </a:t>
            </a:r>
            <a:r>
              <a:rPr lang="ru-RU" sz="2000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составной (разговор, публицистическая статья) </a:t>
            </a:r>
            <a:br>
              <a:rPr lang="ru-RU" sz="2000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</a:br>
            <a:r>
              <a:rPr lang="ru-RU" sz="2000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 </a:t>
            </a:r>
            <a:r>
              <a:rPr lang="ru-RU" sz="2000" b="1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Уровень сложности задания: </a:t>
            </a:r>
            <a:r>
              <a:rPr lang="ru-RU" sz="2000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высокий </a:t>
            </a:r>
            <a:br>
              <a:rPr lang="ru-RU" sz="2000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</a:br>
            <a:r>
              <a:rPr lang="ru-RU" sz="2000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 </a:t>
            </a:r>
            <a:r>
              <a:rPr lang="ru-RU" sz="2000" b="1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Формат ответа: </a:t>
            </a:r>
            <a:r>
              <a:rPr lang="ru-RU" sz="2000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задание с </a:t>
            </a:r>
            <a:r>
              <a:rPr lang="ru-RU" sz="2000" spc="0" dirty="0" smtClean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развернутым </a:t>
            </a:r>
            <a:r>
              <a:rPr lang="ru-RU" sz="2000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ответом </a:t>
            </a:r>
            <a:br>
              <a:rPr lang="ru-RU" sz="2000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</a:br>
            <a:r>
              <a:rPr lang="ru-RU" sz="2000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 </a:t>
            </a:r>
            <a:r>
              <a:rPr lang="ru-RU" sz="2000" b="1" spc="0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Объект оценки: </a:t>
            </a:r>
            <a:r>
              <a:rPr lang="ru-RU" sz="2000" spc="0" dirty="0" smtClean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умение строить монологическое высказывание, аргументировать свое мнение</a:t>
            </a: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6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 smtClean="0">
                <a:solidFill>
                  <a:schemeClr val="bg1"/>
                </a:solidFill>
              </a:rPr>
              <a:t>    </a:t>
            </a:r>
            <a:r>
              <a:rPr lang="ru-RU" sz="2000" i="1" dirty="0" smtClean="0">
                <a:solidFill>
                  <a:schemeClr val="bg1"/>
                </a:solidFill>
              </a:rPr>
              <a:t>Критерии </a:t>
            </a:r>
            <a:r>
              <a:rPr lang="ru-RU" sz="2000" i="1" dirty="0">
                <a:solidFill>
                  <a:schemeClr val="bg1"/>
                </a:solidFill>
              </a:rPr>
              <a:t>оценивания: 2 балла – приведены аргументы (хоты бы один), подтверждающие высказывание, 1 балл – аргументы приведены, но они не четко высказаны, размыты, 0 баллов – задание не выполнено.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552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b="1" i="1" dirty="0" smtClean="0">
                <a:latin typeface="+mj-lt"/>
                <a:ea typeface="Times New Roman"/>
              </a:rPr>
              <a:t>     </a:t>
            </a:r>
            <a:r>
              <a:rPr lang="ru-RU" sz="2000" b="1" i="1" dirty="0" smtClean="0">
                <a:latin typeface="+mj-lt"/>
                <a:ea typeface="Times New Roman"/>
              </a:rPr>
              <a:t> </a:t>
            </a:r>
            <a:r>
              <a:rPr lang="ru-RU" sz="2000" b="1" dirty="0" smtClean="0"/>
              <a:t>1.4.</a:t>
            </a:r>
            <a:r>
              <a:rPr lang="ru-RU" sz="2000" b="1" i="1" dirty="0"/>
              <a:t> Задание:</a:t>
            </a:r>
            <a:r>
              <a:rPr lang="ru-RU" sz="2000" b="1" dirty="0" smtClean="0"/>
              <a:t> </a:t>
            </a:r>
            <a:r>
              <a:rPr lang="ru-RU" sz="2000" b="1" i="1" dirty="0" smtClean="0">
                <a:latin typeface="+mj-lt"/>
                <a:ea typeface="Times New Roman"/>
              </a:rPr>
              <a:t>В </a:t>
            </a:r>
            <a:r>
              <a:rPr lang="ru-RU" sz="2000" b="1" i="1" dirty="0" smtClean="0">
                <a:latin typeface="+mj-lt"/>
                <a:ea typeface="Times New Roman"/>
              </a:rPr>
              <a:t>разных </a:t>
            </a:r>
            <a:r>
              <a:rPr lang="ru-RU" sz="2000" b="1" i="1" dirty="0">
                <a:latin typeface="+mj-lt"/>
                <a:ea typeface="Times New Roman"/>
              </a:rPr>
              <a:t>странах существует много пословиц и поговорок, посвященных путешествиям и путешественникам. Прочитай пословицы и поговорки, совмести каждую из них с подходящим по смыслу объяснением.</a:t>
            </a:r>
            <a:endParaRPr lang="ru-RU" sz="2000" dirty="0">
              <a:latin typeface="+mj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086349"/>
              </p:ext>
            </p:extLst>
          </p:nvPr>
        </p:nvGraphicFramePr>
        <p:xfrm>
          <a:off x="539552" y="2924945"/>
          <a:ext cx="7992888" cy="3091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78960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+mj-lt"/>
                          <a:cs typeface="Arial" panose="020B0604020202020204" pitchFamily="34" charset="0"/>
                        </a:rPr>
                        <a:t>1</a:t>
                      </a:r>
                      <a:endParaRPr lang="ru-RU" sz="18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6350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Кто не путешествует, тот не знает</a:t>
                      </a:r>
                    </a:p>
                    <a:p>
                      <a:pPr marL="63500"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реальную ценность человеческой</a:t>
                      </a:r>
                    </a:p>
                    <a:p>
                      <a:pPr algn="l"/>
                      <a:r>
                        <a:rPr lang="ru-RU" sz="1800" dirty="0" smtClean="0"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жизни.</a:t>
                      </a:r>
                    </a:p>
                    <a:p>
                      <a:pPr algn="l"/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Мавританская пословица</a:t>
                      </a:r>
                      <a:endParaRPr lang="ru-RU" sz="1800" i="1" dirty="0"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+mj-lt"/>
                          <a:cs typeface="Arial" panose="020B0604020202020204" pitchFamily="34" charset="0"/>
                        </a:rPr>
                        <a:t>А</a:t>
                      </a:r>
                      <a:endParaRPr lang="ru-RU" sz="18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6350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Жизнь   того,   кто   путешествует,</a:t>
                      </a:r>
                    </a:p>
                    <a:p>
                      <a:pPr marL="63500"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кажется более насыщенной и</a:t>
                      </a:r>
                    </a:p>
                    <a:p>
                      <a:pPr marL="63500"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длинной, потому что путешественник</a:t>
                      </a:r>
                    </a:p>
                    <a:p>
                      <a:pPr algn="l"/>
                      <a:r>
                        <a:rPr lang="ru-RU" sz="1800" dirty="0" smtClean="0"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тратит время сначала на планирование своего путешествия, а потом на воспоминания о том</a:t>
                      </a:r>
                      <a:r>
                        <a:rPr lang="ru-RU" sz="1800" b="1" dirty="0" smtClean="0"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800" dirty="0" smtClean="0"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 что с ним произошло в путешествии.</a:t>
                      </a:r>
                      <a:endParaRPr lang="ru-RU" sz="18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lang="ru-RU" sz="18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63500" algn="l"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Вдвоем всякий путь короче.</a:t>
                      </a:r>
                    </a:p>
                    <a:p>
                      <a:pPr marL="63500" algn="l">
                        <a:spcAft>
                          <a:spcPts val="0"/>
                        </a:spcAft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Русская поговорка</a:t>
                      </a:r>
                      <a:endParaRPr lang="ru-RU" sz="1800" i="1" dirty="0"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+mj-lt"/>
                          <a:cs typeface="Arial" panose="020B0604020202020204" pitchFamily="34" charset="0"/>
                        </a:rPr>
                        <a:t>Б</a:t>
                      </a:r>
                      <a:endParaRPr lang="ru-RU" sz="18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Важности</a:t>
                      </a:r>
                    </a:p>
                    <a:p>
                      <a:pPr algn="l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человеческой</a:t>
                      </a:r>
                    </a:p>
                    <a:p>
                      <a:pPr algn="l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жизни</a:t>
                      </a:r>
                    </a:p>
                    <a:p>
                      <a:pPr algn="l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осознаются во время путешествий.</a:t>
                      </a:r>
                      <a:endParaRPr lang="ru-RU" sz="18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82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424413"/>
              </p:ext>
            </p:extLst>
          </p:nvPr>
        </p:nvGraphicFramePr>
        <p:xfrm>
          <a:off x="467544" y="1268760"/>
          <a:ext cx="8229602" cy="4032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3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31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0831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j-lt"/>
                        </a:rPr>
                        <a:t>3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954" marR="91954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j-lt"/>
                        </a:rPr>
                        <a:t>Путешествующий живёт четыре жизни:</a:t>
                      </a:r>
                    </a:p>
                    <a:p>
                      <a:r>
                        <a:rPr lang="ru-RU" sz="1800" dirty="0" smtClean="0">
                          <a:latin typeface="+mj-lt"/>
                        </a:rPr>
                        <a:t>в одной он планирует путешествие, в</a:t>
                      </a:r>
                    </a:p>
                    <a:p>
                      <a:r>
                        <a:rPr lang="ru-RU" sz="1800" dirty="0" smtClean="0">
                          <a:latin typeface="+mj-lt"/>
                        </a:rPr>
                        <a:t>другой совершает его, в третьей —</a:t>
                      </a:r>
                    </a:p>
                    <a:p>
                      <a:r>
                        <a:rPr lang="ru-RU" sz="1800" dirty="0" smtClean="0">
                          <a:latin typeface="+mj-lt"/>
                        </a:rPr>
                        <a:t>вспоминает, а в четвертой — живёт, как</a:t>
                      </a:r>
                    </a:p>
                    <a:p>
                      <a:r>
                        <a:rPr lang="ru-RU" sz="1800" dirty="0" smtClean="0">
                          <a:latin typeface="+mj-lt"/>
                        </a:rPr>
                        <a:t>все остальные смертные.</a:t>
                      </a: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Восточная мудрость</a:t>
                      </a:r>
                      <a:endParaRPr lang="ru-RU" sz="1800" i="1" dirty="0">
                        <a:latin typeface="+mj-lt"/>
                      </a:endParaRPr>
                    </a:p>
                  </a:txBody>
                  <a:tcPr marL="91954" marR="91954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j-lt"/>
                        </a:rPr>
                        <a:t>В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954" marR="91954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j-lt"/>
                        </a:rPr>
                        <a:t>Путешествуя,  можно  узнать  много</a:t>
                      </a:r>
                    </a:p>
                    <a:p>
                      <a:r>
                        <a:rPr lang="ru-RU" sz="1800" dirty="0" smtClean="0">
                          <a:latin typeface="+mj-lt"/>
                        </a:rPr>
                        <a:t>нового.</a:t>
                      </a:r>
                    </a:p>
                    <a:p>
                      <a:endParaRPr lang="ru-RU" sz="1800" dirty="0">
                        <a:latin typeface="+mj-lt"/>
                      </a:endParaRPr>
                    </a:p>
                  </a:txBody>
                  <a:tcPr marL="91954" marR="9195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780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j-lt"/>
                        </a:rPr>
                        <a:t>4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954" marR="91954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Никто не возвращается из путешествия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таким, каким он был раньше.</a:t>
                      </a: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Китайская пословица</a:t>
                      </a:r>
                      <a:endParaRPr lang="ru-RU" sz="1800" i="1" dirty="0">
                        <a:latin typeface="+mj-lt"/>
                      </a:endParaRPr>
                    </a:p>
                  </a:txBody>
                  <a:tcPr marL="91954" marR="91954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j-lt"/>
                        </a:rPr>
                        <a:t>Г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954" marR="91954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Путешествовать лучше с друзьями.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954" marR="9195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35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353191"/>
              </p:ext>
            </p:extLst>
          </p:nvPr>
        </p:nvGraphicFramePr>
        <p:xfrm>
          <a:off x="467544" y="2204864"/>
          <a:ext cx="8229601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1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6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91954" marR="91954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«Для тех, кто только что вышел за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дверь, самая трудная часть осталась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позади.</a:t>
                      </a: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Голландская пословица</a:t>
                      </a:r>
                    </a:p>
                    <a:p>
                      <a:endParaRPr lang="ru-RU" dirty="0"/>
                    </a:p>
                  </a:txBody>
                  <a:tcPr marL="91954" marR="91954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 marL="91954" marR="91954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Путешествие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сильно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меняет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человека.</a:t>
                      </a:r>
                      <a:endParaRPr lang="ru-RU" dirty="0"/>
                    </a:p>
                  </a:txBody>
                  <a:tcPr marL="91954" marR="9195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727567"/>
              </p:ext>
            </p:extLst>
          </p:nvPr>
        </p:nvGraphicFramePr>
        <p:xfrm>
          <a:off x="467544" y="908720"/>
          <a:ext cx="8229602" cy="1233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8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7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77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3312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j-lt"/>
                        </a:rPr>
                        <a:t>5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954" marR="91954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Лишь тот, кто странствует, открывает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новые пути</a:t>
                      </a:r>
                    </a:p>
                    <a:p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Норвежская пословица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954" marR="91954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j-lt"/>
                        </a:rPr>
                        <a:t>Д</a:t>
                      </a:r>
                      <a:endParaRPr lang="ru-RU" sz="1800" dirty="0">
                        <a:latin typeface="+mj-lt"/>
                      </a:endParaRPr>
                    </a:p>
                  </a:txBody>
                  <a:tcPr marL="91954" marR="91954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j-lt"/>
                        </a:rPr>
                        <a:t>Самое трудное</a:t>
                      </a:r>
                      <a:r>
                        <a:rPr lang="ru-RU" sz="1800" baseline="0" dirty="0" smtClean="0">
                          <a:latin typeface="+mj-lt"/>
                        </a:rPr>
                        <a:t> </a:t>
                      </a:r>
                      <a:r>
                        <a:rPr lang="ru-RU" sz="1800" dirty="0" smtClean="0">
                          <a:latin typeface="+mj-lt"/>
                        </a:rPr>
                        <a:t>не</a:t>
                      </a:r>
                      <a:r>
                        <a:rPr lang="ru-RU" sz="1800" baseline="0" dirty="0" smtClean="0">
                          <a:latin typeface="+mj-lt"/>
                        </a:rPr>
                        <a:t> </a:t>
                      </a:r>
                      <a:r>
                        <a:rPr lang="ru-RU" sz="1800" dirty="0" smtClean="0">
                          <a:latin typeface="+mj-lt"/>
                        </a:rPr>
                        <a:t>совершить</a:t>
                      </a:r>
                    </a:p>
                    <a:p>
                      <a:r>
                        <a:rPr lang="ru-RU" sz="1800" dirty="0" smtClean="0">
                          <a:latin typeface="+mj-lt"/>
                        </a:rPr>
                        <a:t>путешествие, а решиться на него.</a:t>
                      </a:r>
                    </a:p>
                    <a:p>
                      <a:endParaRPr lang="ru-RU" sz="1800" dirty="0">
                        <a:latin typeface="+mj-lt"/>
                      </a:endParaRPr>
                    </a:p>
                  </a:txBody>
                  <a:tcPr marL="91954" marR="9195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15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3963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ea typeface="+mj-ea"/>
                <a:cs typeface="+mj-cs"/>
              </a:rPr>
              <a:t>Характеристики задания: </a:t>
            </a:r>
            <a: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  <a:t/>
            </a:r>
            <a:b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  <a:t> </a:t>
            </a:r>
            <a:r>
              <a:rPr lang="ru-RU" sz="2000" b="1" dirty="0">
                <a:solidFill>
                  <a:srgbClr val="000000"/>
                </a:solidFill>
                <a:ea typeface="+mj-ea"/>
                <a:cs typeface="+mj-cs"/>
              </a:rPr>
              <a:t>Содержательная область оценки: </a:t>
            </a:r>
            <a: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  <a:t>4. Чтение для получения образования        </a:t>
            </a:r>
            <a:r>
              <a:rPr lang="ru-RU" sz="2000" dirty="0" smtClean="0">
                <a:solidFill>
                  <a:srgbClr val="000000"/>
                </a:solidFill>
                <a:ea typeface="+mj-ea"/>
                <a:cs typeface="+mj-cs"/>
              </a:rPr>
              <a:t>  </a:t>
            </a:r>
            <a:endParaRPr lang="en-US" sz="2000" dirty="0" smtClean="0">
              <a:solidFill>
                <a:srgbClr val="000000"/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ea typeface="+mj-ea"/>
                <a:cs typeface="+mj-cs"/>
              </a:rPr>
              <a:t>                                                                    </a:t>
            </a:r>
            <a:r>
              <a:rPr lang="ru-RU" sz="2000" dirty="0" smtClean="0">
                <a:solidFill>
                  <a:srgbClr val="000000"/>
                </a:solidFill>
                <a:ea typeface="+mj-ea"/>
                <a:cs typeface="+mj-cs"/>
              </a:rPr>
              <a:t>4.1 </a:t>
            </a:r>
            <a: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  <a:t>Путешествие </a:t>
            </a:r>
            <a:b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  <a:t> </a:t>
            </a:r>
            <a:r>
              <a:rPr lang="ru-RU" sz="2000" b="1" dirty="0" err="1">
                <a:solidFill>
                  <a:srgbClr val="000000"/>
                </a:solidFill>
                <a:ea typeface="+mj-ea"/>
                <a:cs typeface="+mj-cs"/>
              </a:rPr>
              <a:t>Компетентностная</a:t>
            </a:r>
            <a:r>
              <a:rPr lang="ru-RU" sz="2000" b="1" dirty="0">
                <a:solidFill>
                  <a:srgbClr val="000000"/>
                </a:solidFill>
                <a:ea typeface="+mj-ea"/>
                <a:cs typeface="+mj-cs"/>
              </a:rPr>
              <a:t> область оценки: </a:t>
            </a:r>
            <a: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  <a:t>интегрировать и интерпретировать</a:t>
            </a:r>
            <a:b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  <a:t> </a:t>
            </a:r>
            <a:r>
              <a:rPr lang="ru-RU" sz="2000" b="1" dirty="0">
                <a:solidFill>
                  <a:srgbClr val="000000"/>
                </a:solidFill>
                <a:ea typeface="+mj-ea"/>
                <a:cs typeface="+mj-cs"/>
              </a:rPr>
              <a:t>Контекст: </a:t>
            </a:r>
            <a: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  <a:t>образовательный </a:t>
            </a:r>
            <a:b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  <a:t> </a:t>
            </a:r>
            <a:r>
              <a:rPr lang="ru-RU" sz="2000" b="1" dirty="0">
                <a:solidFill>
                  <a:srgbClr val="000000"/>
                </a:solidFill>
                <a:ea typeface="+mj-ea"/>
                <a:cs typeface="+mj-cs"/>
              </a:rPr>
              <a:t>Тип текста: </a:t>
            </a:r>
            <a: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  <a:t>составной (разговор, публицистическая статья) </a:t>
            </a:r>
            <a:b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  <a:t> </a:t>
            </a:r>
            <a:r>
              <a:rPr lang="ru-RU" sz="2000" b="1" dirty="0">
                <a:solidFill>
                  <a:srgbClr val="000000"/>
                </a:solidFill>
                <a:ea typeface="+mj-ea"/>
                <a:cs typeface="+mj-cs"/>
              </a:rPr>
              <a:t>Уровень сложности задания: </a:t>
            </a:r>
            <a:r>
              <a:rPr lang="ru-RU" sz="2000" dirty="0" smtClean="0">
                <a:solidFill>
                  <a:srgbClr val="000000"/>
                </a:solidFill>
                <a:ea typeface="+mj-ea"/>
                <a:cs typeface="+mj-cs"/>
              </a:rPr>
              <a:t>высокий </a:t>
            </a:r>
            <a: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  <a:t/>
            </a:r>
            <a:b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  <a:t> </a:t>
            </a:r>
            <a:r>
              <a:rPr lang="ru-RU" sz="2000" b="1" dirty="0">
                <a:solidFill>
                  <a:srgbClr val="000000"/>
                </a:solidFill>
                <a:ea typeface="+mj-ea"/>
                <a:cs typeface="+mj-cs"/>
              </a:rPr>
              <a:t>Формат ответа: </a:t>
            </a:r>
            <a: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  <a:t>задание с </a:t>
            </a:r>
            <a:r>
              <a:rPr lang="ru-RU" sz="2000" dirty="0" smtClean="0">
                <a:solidFill>
                  <a:srgbClr val="000000"/>
                </a:solidFill>
                <a:ea typeface="+mj-ea"/>
                <a:cs typeface="+mj-cs"/>
              </a:rPr>
              <a:t>выбором ответа </a:t>
            </a:r>
            <a: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  <a:t/>
            </a:r>
            <a:b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  <a:t> </a:t>
            </a:r>
            <a:r>
              <a:rPr lang="ru-RU" sz="2000" b="1" dirty="0">
                <a:solidFill>
                  <a:srgbClr val="000000"/>
                </a:solidFill>
                <a:ea typeface="+mj-ea"/>
                <a:cs typeface="+mj-cs"/>
              </a:rPr>
              <a:t>Объект оценки: </a:t>
            </a:r>
            <a:r>
              <a:rPr lang="ru-RU" sz="2000" dirty="0">
                <a:solidFill>
                  <a:srgbClr val="000000"/>
                </a:solidFill>
                <a:ea typeface="+mj-ea"/>
                <a:cs typeface="+mj-cs"/>
              </a:rPr>
              <a:t>умение </a:t>
            </a:r>
            <a:r>
              <a:rPr lang="ru-RU" sz="2000" dirty="0" smtClean="0">
                <a:solidFill>
                  <a:srgbClr val="000000"/>
                </a:solidFill>
                <a:ea typeface="+mj-ea"/>
                <a:cs typeface="+mj-cs"/>
              </a:rPr>
              <a:t>сравнивать и группировать факты</a:t>
            </a:r>
            <a:endParaRPr lang="ru-RU" sz="2000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chemeClr val="bg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ea typeface="+mj-ea"/>
              <a:cs typeface="+mj-cs"/>
            </a:endParaRPr>
          </a:p>
          <a:p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509120"/>
            <a:ext cx="8229600" cy="1219200"/>
          </a:xfrm>
        </p:spPr>
        <p:txBody>
          <a:bodyPr>
            <a:normAutofit/>
          </a:bodyPr>
          <a:lstStyle/>
          <a:p>
            <a:r>
              <a:rPr lang="ru-RU" sz="2000" i="1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</a:rPr>
              <a:t>Ответ</a:t>
            </a:r>
            <a:r>
              <a:rPr lang="ru-RU" sz="2000" i="1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</a:rPr>
              <a:t>: 1Б</a:t>
            </a:r>
            <a:r>
              <a:rPr lang="ru-RU" sz="2000" i="1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</a:rPr>
              <a:t>, 2Г, 3А, 4Е, 5В, 6Д</a:t>
            </a:r>
            <a:br>
              <a:rPr lang="ru-RU" sz="2000" i="1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Максимальное количество баллов – 6.</a:t>
            </a:r>
            <a:r>
              <a:rPr lang="ru-RU" sz="2000" i="1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</a:rPr>
              <a:t/>
            </a:r>
            <a:br>
              <a:rPr lang="ru-RU" sz="2000" i="1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</a:rPr>
            </a:br>
            <a:r>
              <a:rPr lang="ru-RU" sz="2000" i="1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</a:rPr>
              <a:t>Критерии </a:t>
            </a:r>
            <a:r>
              <a:rPr lang="ru-RU" sz="2000" i="1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</a:rPr>
              <a:t>оценивания: 1 балл за каждый правильный ответ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4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924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2000" dirty="0" smtClean="0"/>
              <a:t>Ученый;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Композитор;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Спортсмен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Артист.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</a:rPr>
              <a:t>Характеристики задания: 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Содержательная область оценки: </a:t>
            </a:r>
            <a:r>
              <a:rPr lang="ru-RU" sz="2000" dirty="0">
                <a:solidFill>
                  <a:srgbClr val="000000"/>
                </a:solidFill>
              </a:rPr>
              <a:t>4. Чтение для получения образования          </a:t>
            </a: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                                                                     </a:t>
            </a:r>
            <a:r>
              <a:rPr lang="ru-RU" sz="2000" dirty="0">
                <a:solidFill>
                  <a:srgbClr val="000000"/>
                </a:solidFill>
              </a:rPr>
              <a:t>4.1 Путешествие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 err="1">
                <a:solidFill>
                  <a:srgbClr val="000000"/>
                </a:solidFill>
              </a:rPr>
              <a:t>Компетентностная</a:t>
            </a:r>
            <a:r>
              <a:rPr lang="ru-RU" sz="2000" b="1" dirty="0">
                <a:solidFill>
                  <a:srgbClr val="000000"/>
                </a:solidFill>
              </a:rPr>
              <a:t> область оценки: </a:t>
            </a:r>
            <a:r>
              <a:rPr lang="ru-RU" sz="2000" dirty="0">
                <a:solidFill>
                  <a:srgbClr val="000000"/>
                </a:solidFill>
              </a:rPr>
              <a:t>интегрировать и интерпретировать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Контекст: </a:t>
            </a:r>
            <a:r>
              <a:rPr lang="ru-RU" sz="2000" dirty="0">
                <a:solidFill>
                  <a:srgbClr val="000000"/>
                </a:solidFill>
              </a:rPr>
              <a:t>образовательный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Тип текста: </a:t>
            </a:r>
            <a:r>
              <a:rPr lang="ru-RU" sz="2000" dirty="0">
                <a:solidFill>
                  <a:srgbClr val="000000"/>
                </a:solidFill>
              </a:rPr>
              <a:t>составной (разговор, публицистическая статья)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Уровень сложности задания: </a:t>
            </a:r>
            <a:r>
              <a:rPr lang="ru-RU" sz="2000" dirty="0" smtClean="0">
                <a:solidFill>
                  <a:srgbClr val="000000"/>
                </a:solidFill>
              </a:rPr>
              <a:t>средний 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Формат ответа: </a:t>
            </a:r>
            <a:r>
              <a:rPr lang="ru-RU" sz="2000" dirty="0">
                <a:solidFill>
                  <a:srgbClr val="000000"/>
                </a:solidFill>
              </a:rPr>
              <a:t>задание с выбором ответа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Объект оценки: </a:t>
            </a:r>
            <a:r>
              <a:rPr lang="ru-RU" sz="2000" dirty="0" smtClean="0">
                <a:solidFill>
                  <a:srgbClr val="000000"/>
                </a:solidFill>
              </a:rPr>
              <a:t>поиск в тексте конкретной информации</a:t>
            </a:r>
            <a:endParaRPr lang="ru-RU" sz="2000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chemeClr val="bg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</a:endParaRP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1.5. </a:t>
            </a:r>
            <a:r>
              <a:rPr lang="ru-RU" sz="2000" b="1" i="1" dirty="0"/>
              <a:t>Задание: </a:t>
            </a:r>
            <a:r>
              <a:rPr lang="ru-RU" sz="2000" b="1" dirty="0" smtClean="0"/>
              <a:t>Кто является автором статьи «Письма к молодым читателям»?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05709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2569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/>
              <a:t>1 балл – правильный ответ, 0 баллов любой другой ответ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Ответ: 1 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49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Прочитав статью, ребята поняли, что путешествовать можно не только в далекие страны, но и по своей стране. Путешествие много открывает, о многом заставляет думать мечтать.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368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sz="2400" dirty="0" smtClean="0"/>
              <a:t>Миша и Паша сидели в саду на скамейке и разговаривали. Только они разговаривали не просто, как другие ребята, а рассказывали друг другу разные небылицы.</a:t>
            </a:r>
          </a:p>
          <a:p>
            <a:pPr marL="0" indent="0">
              <a:buNone/>
            </a:pPr>
            <a:r>
              <a:rPr lang="ru-RU" sz="2400" dirty="0" smtClean="0"/>
              <a:t>     - А я всю реку могу переплыть, даже Нил, - говорит Мишутка.</a:t>
            </a:r>
          </a:p>
          <a:p>
            <a:pPr marL="0" indent="0">
              <a:buNone/>
            </a:pPr>
            <a:r>
              <a:rPr lang="ru-RU" sz="2400" dirty="0" smtClean="0"/>
              <a:t>     - У! А я море могу переплыть! – не сдается Паша.</a:t>
            </a:r>
          </a:p>
          <a:p>
            <a:pPr marL="0" indent="0">
              <a:buNone/>
            </a:pPr>
            <a:r>
              <a:rPr lang="ru-RU" sz="2400" dirty="0" smtClean="0"/>
              <a:t>     - Подумаешь-море! Я океан переплыву, Тихий конечно.</a:t>
            </a:r>
          </a:p>
          <a:p>
            <a:pPr marL="0" indent="0">
              <a:buNone/>
            </a:pPr>
            <a:r>
              <a:rPr lang="ru-RU" sz="2400" dirty="0" smtClean="0"/>
              <a:t>     Тут пришел Игорь и сел рядом на скамейке. Он слушал, слушал Мишку и Пашу, потом говорит:</a:t>
            </a:r>
          </a:p>
          <a:p>
            <a:pPr marL="0" indent="0">
              <a:buNone/>
            </a:pPr>
            <a:r>
              <a:rPr lang="ru-RU" sz="2400" dirty="0" smtClean="0"/>
              <a:t>     - Вот врут-то! И вам не стыдно?</a:t>
            </a:r>
          </a:p>
          <a:p>
            <a:pPr marL="0" indent="0">
              <a:buNone/>
            </a:pPr>
            <a:r>
              <a:rPr lang="ru-RU" sz="2400" dirty="0" smtClean="0"/>
              <a:t>     - А чего стыдно? Мы же никого не обманываем, - сказал Паша. – Просто выдумываем. </a:t>
            </a:r>
          </a:p>
          <a:p>
            <a:pPr marL="0" indent="0">
              <a:buNone/>
            </a:pPr>
            <a:r>
              <a:rPr lang="ru-RU" sz="2400" dirty="0" smtClean="0"/>
              <a:t>     – А давайте пойдем в библиотеку и почитаем журналы о путешествиях, - предложил Игорь.</a:t>
            </a:r>
          </a:p>
          <a:p>
            <a:pPr marL="0" indent="0">
              <a:buNone/>
            </a:pPr>
            <a:r>
              <a:rPr lang="ru-RU" sz="2400" dirty="0" smtClean="0"/>
              <a:t>     Ребята пошли. В библиотеке они взяли журнал «Вокруг света», посмотрели картинки, почитали. Их внимание привлекла статья русского ученого Д.С. Лихачева «Писька к молодым читателям», письмо 29.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646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954" y="0"/>
            <a:ext cx="5822598" cy="4366949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01344"/>
          </a:xfrm>
        </p:spPr>
        <p:txBody>
          <a:bodyPr>
            <a:noAutofit/>
          </a:bodyPr>
          <a:lstStyle/>
          <a:p>
            <a:pPr marL="5715" marR="12700" indent="0" algn="just">
              <a:lnSpc>
                <a:spcPct val="86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+mj-lt"/>
                <a:ea typeface="Times New Roman"/>
              </a:rPr>
              <a:t>     Родилась </a:t>
            </a:r>
            <a:r>
              <a:rPr lang="ru-RU" sz="2000" dirty="0">
                <a:latin typeface="+mj-lt"/>
                <a:ea typeface="Times New Roman"/>
              </a:rPr>
              <a:t>как-то под ольхой березка. Ольха была деревом добрым. Все деревья с ней дружили. Возле ольхи им хорошо рослось: обогащала она почву удивительным веществом - азотом. Так что повезло березке с нянькой. Ольха ее и от мороза лютого защищала, и от ветра холодного </a:t>
            </a:r>
            <a:r>
              <a:rPr lang="ru-RU" sz="2000" dirty="0" smtClean="0">
                <a:latin typeface="+mj-lt"/>
                <a:ea typeface="Times New Roman"/>
              </a:rPr>
              <a:t>укрывала.</a:t>
            </a:r>
          </a:p>
          <a:p>
            <a:pPr marL="5715" marR="12700" indent="0" algn="just">
              <a:lnSpc>
                <a:spcPct val="86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+mj-lt"/>
                <a:ea typeface="Times New Roman"/>
              </a:rPr>
              <a:t>     Выросла </a:t>
            </a:r>
            <a:r>
              <a:rPr lang="ru-RU" sz="2000" dirty="0">
                <a:latin typeface="+mj-lt"/>
                <a:ea typeface="Times New Roman"/>
              </a:rPr>
              <a:t>березка и превратилась в стройную белоствольную красавицу. Красуется березка перед ольхой своими нарядами: то весенним платьицем, то белоснежной корой. А ольха таких нарядов никогда не </a:t>
            </a:r>
            <a:r>
              <a:rPr lang="ru-RU" sz="2000" dirty="0" smtClean="0">
                <a:latin typeface="+mj-lt"/>
                <a:ea typeface="Times New Roman"/>
              </a:rPr>
              <a:t>носила.</a:t>
            </a:r>
          </a:p>
          <a:p>
            <a:pPr marL="5715" marR="12700" indent="0" algn="just">
              <a:lnSpc>
                <a:spcPct val="86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+mj-lt"/>
                <a:ea typeface="Times New Roman"/>
              </a:rPr>
              <a:t>     Как-то</a:t>
            </a:r>
            <a:r>
              <a:rPr lang="ru-RU" sz="2000" dirty="0">
                <a:latin typeface="+mj-lt"/>
                <a:ea typeface="Times New Roman"/>
              </a:rPr>
              <a:t>	осенью	стала	березка	перед	ольхой	</a:t>
            </a:r>
            <a:r>
              <a:rPr lang="ru-RU" sz="2000" dirty="0" smtClean="0">
                <a:latin typeface="+mj-lt"/>
                <a:ea typeface="Times New Roman"/>
              </a:rPr>
              <a:t>хвастаться золотисто-желтыми</a:t>
            </a:r>
            <a:r>
              <a:rPr lang="ru-RU" sz="2000" dirty="0">
                <a:latin typeface="+mj-lt"/>
                <a:ea typeface="Times New Roman"/>
              </a:rPr>
              <a:t>	</a:t>
            </a:r>
            <a:r>
              <a:rPr lang="ru-RU" sz="2000" dirty="0" smtClean="0">
                <a:latin typeface="+mj-lt"/>
                <a:ea typeface="Times New Roman"/>
              </a:rPr>
              <a:t>листьями:</a:t>
            </a:r>
          </a:p>
          <a:p>
            <a:pPr marL="5715" marR="12700" indent="0" algn="just">
              <a:lnSpc>
                <a:spcPct val="86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+mj-lt"/>
                <a:ea typeface="Times New Roman"/>
              </a:rPr>
              <a:t>     Смотри</a:t>
            </a:r>
            <a:r>
              <a:rPr lang="ru-RU" sz="2000" dirty="0">
                <a:latin typeface="+mj-lt"/>
                <a:ea typeface="Times New Roman"/>
              </a:rPr>
              <a:t>, ольха, каким платьем меня осень одарила. А тебя, ольха, забыла. Как была ты зеленая, </a:t>
            </a:r>
            <a:r>
              <a:rPr lang="ru-RU" sz="2000" dirty="0" smtClean="0">
                <a:latin typeface="+mj-lt"/>
                <a:ea typeface="Times New Roman"/>
              </a:rPr>
              <a:t>так и осталась</a:t>
            </a:r>
            <a:r>
              <a:rPr lang="ru-RU" sz="2000" dirty="0">
                <a:latin typeface="+mj-lt"/>
                <a:ea typeface="Times New Roman"/>
              </a:rPr>
              <a:t>. Расстроилась ольха. Тем более что правду березка сказала: листочки на ольхе держатся до поздней осени и опадают зелеными. Никогда они не золотятся, подобно березовым. А ей бы </a:t>
            </a:r>
            <a:r>
              <a:rPr lang="ru-RU" sz="2000" dirty="0" smtClean="0">
                <a:latin typeface="+mj-lt"/>
                <a:ea typeface="Times New Roman"/>
              </a:rPr>
              <a:t>так хотелось примерить</a:t>
            </a:r>
            <a:r>
              <a:rPr lang="ru-RU" sz="2000" dirty="0">
                <a:latin typeface="+mj-lt"/>
                <a:ea typeface="Times New Roman"/>
              </a:rPr>
              <a:t>,	</a:t>
            </a:r>
            <a:r>
              <a:rPr lang="ru-RU" sz="2000" dirty="0" smtClean="0">
                <a:latin typeface="+mj-lt"/>
                <a:ea typeface="Times New Roman"/>
              </a:rPr>
              <a:t>хотя бы раз, осеннее разноцветное</a:t>
            </a:r>
            <a:r>
              <a:rPr lang="ru-RU" sz="2000" dirty="0">
                <a:latin typeface="+mj-lt"/>
                <a:ea typeface="Times New Roman"/>
              </a:rPr>
              <a:t>	платьице!</a:t>
            </a:r>
            <a:endParaRPr lang="ru-RU" sz="2000" dirty="0"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Прочитайте текст и выполните следующие задания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60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3891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     Пожалела </a:t>
            </a:r>
            <a:r>
              <a:rPr lang="ru-RU" sz="2000" dirty="0"/>
              <a:t>осень ольху и </a:t>
            </a:r>
            <a:r>
              <a:rPr lang="ru-RU" sz="2000" dirty="0" smtClean="0"/>
              <a:t>говорит:</a:t>
            </a:r>
          </a:p>
          <a:p>
            <a:pPr marL="0" indent="0" algn="just">
              <a:buNone/>
            </a:pPr>
            <a:r>
              <a:rPr lang="ru-RU" sz="2000" dirty="0" smtClean="0"/>
              <a:t>      - </a:t>
            </a:r>
            <a:r>
              <a:rPr lang="ru-RU" sz="2000" dirty="0" smtClean="0"/>
              <a:t>Не </a:t>
            </a:r>
            <a:r>
              <a:rPr lang="ru-RU" sz="2000" dirty="0"/>
              <a:t>плачь, ольха. Я не виновата, что листочки твои не окрашиваются моими красками. Матушка-природа так </a:t>
            </a:r>
            <a:r>
              <a:rPr lang="ru-RU" sz="2000" dirty="0" smtClean="0"/>
              <a:t>распорядилась.</a:t>
            </a:r>
          </a:p>
          <a:p>
            <a:pPr marL="0" indent="0" algn="just">
              <a:buNone/>
            </a:pPr>
            <a:r>
              <a:rPr lang="ru-RU" sz="2000" dirty="0" smtClean="0"/>
              <a:t>      Полетела </a:t>
            </a:r>
            <a:r>
              <a:rPr lang="ru-RU" sz="2000" dirty="0"/>
              <a:t>осень к Матушке-природе, рассказала ей про беду ольховую. Говорит Матушка-природа</a:t>
            </a:r>
            <a:r>
              <a:rPr lang="ru-RU" sz="2000" dirty="0" smtClean="0"/>
              <a:t>:</a:t>
            </a:r>
          </a:p>
          <a:p>
            <a:pPr marL="0" indent="0" algn="just">
              <a:buNone/>
            </a:pPr>
            <a:r>
              <a:rPr lang="ru-RU" sz="2000" dirty="0" smtClean="0"/>
              <a:t>     - </a:t>
            </a:r>
            <a:r>
              <a:rPr lang="ru-RU" sz="2000" dirty="0" smtClean="0"/>
              <a:t>Я</a:t>
            </a:r>
            <a:r>
              <a:rPr lang="ru-RU" sz="2000" dirty="0"/>
              <a:t>, осень, утешу ольху. Деревце она доброе, ласковое, многим в лесу помогает. Назначу я ее хранительницей вод: речек, ручейков звонких да ключей хрустальных. Драгоценна влага земная, никто без нее жить не может: ни люди, ни звери, ни растения. Нет судьбы выше, чем хранить эту влагу.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39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9293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/>
              <a:t>     Сдержала </a:t>
            </a:r>
            <a:r>
              <a:rPr lang="ru-RU" sz="2000" dirty="0"/>
              <a:t>Матушка-природа свое слово. С тех пор растет ольха по берегам речек, ручьев да ключей лесных. Сильные корни ее, как живые насосы, качают и качают воду из-под земли, не позволяют уходить ей на большую глубину. И выходит вода наверх, где ключом, где </a:t>
            </a:r>
            <a:r>
              <a:rPr lang="ru-RU" sz="2000" dirty="0" smtClean="0"/>
              <a:t>ручьями.</a:t>
            </a:r>
          </a:p>
          <a:p>
            <a:pPr marL="0" indent="0" algn="just">
              <a:buNone/>
            </a:pPr>
            <a:r>
              <a:rPr lang="ru-RU" sz="2000" dirty="0" smtClean="0"/>
              <a:t>     И </a:t>
            </a:r>
            <a:r>
              <a:rPr lang="ru-RU" sz="2000" dirty="0" smtClean="0"/>
              <a:t>еще </a:t>
            </a:r>
            <a:r>
              <a:rPr lang="ru-RU" sz="2000" dirty="0"/>
              <a:t>одно удивительное свойство подарила ольхе Матушка-природа. Древесина ее один цвет на другой стала менять. Только срубленная, она белая, чуть подсохнет, станет нежно-розового цвета. Мебель из этого дерева </a:t>
            </a:r>
            <a:r>
              <a:rPr lang="ru-RU" sz="2000" dirty="0" smtClean="0"/>
              <a:t>удивительная.</a:t>
            </a:r>
          </a:p>
          <a:p>
            <a:pPr marL="0" indent="0" algn="just">
              <a:buNone/>
            </a:pPr>
            <a:r>
              <a:rPr lang="ru-RU" sz="2000" dirty="0" smtClean="0"/>
              <a:t>     Ольха </a:t>
            </a:r>
            <a:r>
              <a:rPr lang="ru-RU" sz="2000" dirty="0"/>
              <a:t>больше не грустит об осенних нарядах и на березку не обижается. Некогда ей </a:t>
            </a:r>
            <a:r>
              <a:rPr lang="ru-RU" sz="2000" dirty="0" smtClean="0"/>
              <a:t>обижаться, у нее </a:t>
            </a:r>
            <a:r>
              <a:rPr lang="ru-RU" sz="2000" dirty="0"/>
              <a:t>забот много: всех напоить, травы высокие вырастить. А осень, когда березку наряжает, </a:t>
            </a:r>
            <a:r>
              <a:rPr lang="ru-RU" sz="2000" dirty="0" smtClean="0"/>
              <a:t>всегда ольхе улыбается приветливо и говорит:</a:t>
            </a:r>
          </a:p>
          <a:p>
            <a:pPr marL="0" indent="0" algn="just">
              <a:buNone/>
            </a:pPr>
            <a:r>
              <a:rPr lang="ru-RU" sz="2000" dirty="0" smtClean="0"/>
              <a:t>     - </a:t>
            </a:r>
            <a:r>
              <a:rPr lang="ru-RU" sz="2000" dirty="0" smtClean="0"/>
              <a:t>Красота </a:t>
            </a:r>
            <a:r>
              <a:rPr lang="ru-RU" sz="2000" dirty="0"/>
              <a:t>разной бывает. У одних она внешняя, а у других - внутренняя.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5517232"/>
            <a:ext cx="8229600" cy="72008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(по </a:t>
            </a:r>
            <a:r>
              <a:rPr lang="ru-RU" sz="2000" dirty="0" err="1" smtClean="0">
                <a:solidFill>
                  <a:schemeClr val="bg1"/>
                </a:solidFill>
              </a:rPr>
              <a:t>Скребцовой</a:t>
            </a:r>
            <a:r>
              <a:rPr lang="ru-RU" sz="2000" dirty="0" smtClean="0">
                <a:solidFill>
                  <a:schemeClr val="bg1"/>
                </a:solidFill>
              </a:rPr>
              <a:t> М.)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93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/>
              <a:t>2.1</a:t>
            </a:r>
            <a:r>
              <a:rPr lang="ru-RU" sz="2000" dirty="0"/>
              <a:t>.	</a:t>
            </a:r>
            <a:r>
              <a:rPr lang="ru-RU" sz="2000" dirty="0" smtClean="0"/>
              <a:t>Задание</a:t>
            </a:r>
            <a:r>
              <a:rPr lang="ru-RU" sz="2000" dirty="0"/>
              <a:t>:  </a:t>
            </a:r>
            <a:r>
              <a:rPr lang="ru-RU" sz="2000" dirty="0" smtClean="0"/>
              <a:t>Найдите в тексте главную мысль.</a:t>
            </a:r>
            <a:endParaRPr lang="ru-RU" sz="2000" dirty="0"/>
          </a:p>
          <a:p>
            <a:pPr marL="0" lvl="0" indent="0">
              <a:buClr>
                <a:srgbClr val="F3A447"/>
              </a:buClr>
              <a:buNone/>
            </a:pPr>
            <a:r>
              <a:rPr lang="ru-RU" sz="2000" b="1" dirty="0">
                <a:solidFill>
                  <a:srgbClr val="000000"/>
                </a:solidFill>
              </a:rPr>
              <a:t>Характеристики задания: 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Содержательная область оценки: </a:t>
            </a:r>
            <a:r>
              <a:rPr lang="ru-RU" sz="2000" dirty="0">
                <a:solidFill>
                  <a:srgbClr val="000000"/>
                </a:solidFill>
              </a:rPr>
              <a:t>4. Чтение для </a:t>
            </a:r>
            <a:r>
              <a:rPr lang="ru-RU" sz="2000" dirty="0" smtClean="0">
                <a:solidFill>
                  <a:srgbClr val="000000"/>
                </a:solidFill>
              </a:rPr>
              <a:t>личных целей          </a:t>
            </a:r>
            <a:endParaRPr lang="en-US" sz="2000" dirty="0">
              <a:solidFill>
                <a:srgbClr val="000000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en-US" sz="2000" dirty="0">
                <a:solidFill>
                  <a:srgbClr val="000000"/>
                </a:solidFill>
              </a:rPr>
              <a:t>                                                                     </a:t>
            </a:r>
            <a:r>
              <a:rPr lang="ru-RU" sz="2000" dirty="0">
                <a:solidFill>
                  <a:srgbClr val="000000"/>
                </a:solidFill>
              </a:rPr>
              <a:t>4.1 </a:t>
            </a:r>
            <a:r>
              <a:rPr lang="ru-RU" sz="2000" dirty="0" smtClean="0">
                <a:solidFill>
                  <a:srgbClr val="000000"/>
                </a:solidFill>
              </a:rPr>
              <a:t>Мир природы 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 err="1">
                <a:solidFill>
                  <a:srgbClr val="000000"/>
                </a:solidFill>
              </a:rPr>
              <a:t>Компетентностная</a:t>
            </a:r>
            <a:r>
              <a:rPr lang="ru-RU" sz="2000" b="1" dirty="0">
                <a:solidFill>
                  <a:srgbClr val="000000"/>
                </a:solidFill>
              </a:rPr>
              <a:t> область оценки: </a:t>
            </a:r>
            <a:r>
              <a:rPr lang="ru-RU" sz="2000" dirty="0" smtClean="0">
                <a:solidFill>
                  <a:srgbClr val="000000"/>
                </a:solidFill>
              </a:rPr>
              <a:t>находить и извлекать информацию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Контекст: </a:t>
            </a:r>
            <a:r>
              <a:rPr lang="ru-RU" sz="2000" dirty="0" smtClean="0">
                <a:solidFill>
                  <a:srgbClr val="000000"/>
                </a:solidFill>
              </a:rPr>
              <a:t>личный 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Тип текста: </a:t>
            </a:r>
            <a:r>
              <a:rPr lang="ru-RU" sz="2000" dirty="0" smtClean="0">
                <a:solidFill>
                  <a:srgbClr val="000000"/>
                </a:solidFill>
              </a:rPr>
              <a:t>сплошной (рассказ) 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Уровень сложности задания: </a:t>
            </a:r>
            <a:r>
              <a:rPr lang="ru-RU" sz="2000" dirty="0">
                <a:solidFill>
                  <a:srgbClr val="000000"/>
                </a:solidFill>
              </a:rPr>
              <a:t>средний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Формат ответа: </a:t>
            </a:r>
            <a:r>
              <a:rPr lang="ru-RU" sz="2000" dirty="0">
                <a:solidFill>
                  <a:srgbClr val="000000"/>
                </a:solidFill>
              </a:rPr>
              <a:t>задание с </a:t>
            </a:r>
            <a:r>
              <a:rPr lang="ru-RU" sz="2000" dirty="0" smtClean="0">
                <a:solidFill>
                  <a:srgbClr val="000000"/>
                </a:solidFill>
              </a:rPr>
              <a:t>выбором </a:t>
            </a:r>
            <a:r>
              <a:rPr lang="ru-RU" sz="2000" dirty="0">
                <a:solidFill>
                  <a:srgbClr val="000000"/>
                </a:solidFill>
              </a:rPr>
              <a:t>ответа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Объект оценки: </a:t>
            </a:r>
            <a:r>
              <a:rPr lang="ru-RU" sz="2000" dirty="0" smtClean="0">
                <a:solidFill>
                  <a:srgbClr val="000000"/>
                </a:solidFill>
              </a:rPr>
              <a:t>находить  и извлекать информацию из текста</a:t>
            </a:r>
            <a:endParaRPr lang="ru-RU" sz="2000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prstClr val="black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7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760984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F3A447"/>
              </a:buClr>
              <a:buNone/>
            </a:pPr>
            <a:r>
              <a:rPr lang="ru-RU" sz="2000" b="1" dirty="0">
                <a:solidFill>
                  <a:schemeClr val="bg1"/>
                </a:solidFill>
              </a:rPr>
              <a:t>Ответ: Красота разной бывает. У одних она  внешняя, а у других –внутренняя.</a:t>
            </a:r>
            <a:endParaRPr lang="ru-RU" sz="2000" b="1" i="1" dirty="0" smtClean="0">
              <a:solidFill>
                <a:schemeClr val="bg1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endParaRPr lang="ru-RU" sz="2000" i="1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ru-RU" sz="2000" i="1" dirty="0" smtClean="0">
                <a:solidFill>
                  <a:prstClr val="black"/>
                </a:solidFill>
              </a:rPr>
              <a:t>Критерии </a:t>
            </a:r>
            <a:r>
              <a:rPr lang="ru-RU" sz="2000" i="1" dirty="0">
                <a:solidFill>
                  <a:prstClr val="black"/>
                </a:solidFill>
              </a:rPr>
              <a:t>оценивания: </a:t>
            </a:r>
            <a:r>
              <a:rPr lang="ru-RU" sz="2000" i="1" dirty="0" smtClean="0">
                <a:solidFill>
                  <a:prstClr val="black"/>
                </a:solidFill>
              </a:rPr>
              <a:t>1 балл </a:t>
            </a:r>
            <a:r>
              <a:rPr lang="ru-RU" sz="2000" i="1" dirty="0">
                <a:solidFill>
                  <a:prstClr val="black"/>
                </a:solidFill>
              </a:rPr>
              <a:t>– </a:t>
            </a:r>
            <a:r>
              <a:rPr lang="ru-RU" sz="2000" i="1" dirty="0" smtClean="0">
                <a:solidFill>
                  <a:prstClr val="black"/>
                </a:solidFill>
              </a:rPr>
              <a:t>если дан этот ответ или близкий по смыслу, 0 </a:t>
            </a:r>
            <a:r>
              <a:rPr lang="ru-RU" sz="2000" i="1" dirty="0">
                <a:solidFill>
                  <a:prstClr val="black"/>
                </a:solidFill>
              </a:rPr>
              <a:t>баллов – </a:t>
            </a:r>
            <a:r>
              <a:rPr lang="ru-RU" sz="2000" i="1" dirty="0" smtClean="0">
                <a:solidFill>
                  <a:prstClr val="black"/>
                </a:solidFill>
              </a:rPr>
              <a:t>если дан другой ответ или нет ответа.</a:t>
            </a:r>
            <a:endParaRPr lang="ru-RU" sz="2000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770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  <a:tabLst>
                <a:tab pos="437515" algn="l"/>
              </a:tabLst>
            </a:pPr>
            <a:r>
              <a:rPr lang="ru-RU" sz="2000" b="1" i="1" dirty="0" smtClean="0">
                <a:latin typeface="+mj-lt"/>
                <a:ea typeface="Times New Roman"/>
              </a:rPr>
              <a:t>2.2</a:t>
            </a:r>
            <a:r>
              <a:rPr lang="ru-RU" sz="2000" b="1" i="1" dirty="0">
                <a:latin typeface="+mj-lt"/>
                <a:ea typeface="Times New Roman"/>
              </a:rPr>
              <a:t>.</a:t>
            </a:r>
            <a:r>
              <a:rPr lang="ru-RU" sz="2000" dirty="0">
                <a:latin typeface="+mj-lt"/>
                <a:ea typeface="Times New Roman"/>
              </a:rPr>
              <a:t>	</a:t>
            </a:r>
            <a:r>
              <a:rPr lang="ru-RU" sz="2000" b="1" i="1" dirty="0">
                <a:latin typeface="+mj-lt"/>
                <a:ea typeface="Times New Roman"/>
              </a:rPr>
              <a:t>Задание: </a:t>
            </a:r>
            <a:r>
              <a:rPr lang="ru-RU" sz="2000" b="1" dirty="0">
                <a:latin typeface="+mj-lt"/>
                <a:ea typeface="Times New Roman"/>
              </a:rPr>
              <a:t>Озаглавьте текст</a:t>
            </a:r>
            <a:r>
              <a:rPr lang="ru-RU" sz="2000" b="1" dirty="0" smtClean="0">
                <a:latin typeface="+mj-lt"/>
                <a:ea typeface="Times New Roman"/>
              </a:rPr>
              <a:t>.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000" b="1" dirty="0">
                <a:solidFill>
                  <a:srgbClr val="000000"/>
                </a:solidFill>
              </a:rPr>
              <a:t>Характеристики задания: 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Содержательная область оценки: </a:t>
            </a:r>
            <a:r>
              <a:rPr lang="ru-RU" sz="2000" dirty="0">
                <a:solidFill>
                  <a:srgbClr val="000000"/>
                </a:solidFill>
              </a:rPr>
              <a:t>4. Чтение для личных целей          </a:t>
            </a:r>
            <a:endParaRPr lang="en-US" sz="2000" dirty="0">
              <a:solidFill>
                <a:srgbClr val="000000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en-US" sz="2000" dirty="0">
                <a:solidFill>
                  <a:srgbClr val="000000"/>
                </a:solidFill>
              </a:rPr>
              <a:t>                                                                     </a:t>
            </a:r>
            <a:r>
              <a:rPr lang="ru-RU" sz="2000" dirty="0">
                <a:solidFill>
                  <a:srgbClr val="000000"/>
                </a:solidFill>
              </a:rPr>
              <a:t>4.1 Мир природы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 err="1">
                <a:solidFill>
                  <a:srgbClr val="000000"/>
                </a:solidFill>
              </a:rPr>
              <a:t>Компетентностная</a:t>
            </a:r>
            <a:r>
              <a:rPr lang="ru-RU" sz="2000" b="1" dirty="0">
                <a:solidFill>
                  <a:srgbClr val="000000"/>
                </a:solidFill>
              </a:rPr>
              <a:t> область оценки: </a:t>
            </a:r>
            <a:r>
              <a:rPr lang="ru-RU" sz="2000" dirty="0">
                <a:solidFill>
                  <a:srgbClr val="000000"/>
                </a:solidFill>
              </a:rPr>
              <a:t>находить и извлекать информацию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Контекст: </a:t>
            </a:r>
            <a:r>
              <a:rPr lang="ru-RU" sz="2000" dirty="0">
                <a:solidFill>
                  <a:srgbClr val="000000"/>
                </a:solidFill>
              </a:rPr>
              <a:t>личный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Тип текста: </a:t>
            </a:r>
            <a:r>
              <a:rPr lang="ru-RU" sz="2000" dirty="0">
                <a:solidFill>
                  <a:srgbClr val="000000"/>
                </a:solidFill>
              </a:rPr>
              <a:t>сплошной (рассказ)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Уровень сложности задания: </a:t>
            </a:r>
            <a:r>
              <a:rPr lang="ru-RU" sz="2000" dirty="0" smtClean="0">
                <a:solidFill>
                  <a:srgbClr val="000000"/>
                </a:solidFill>
              </a:rPr>
              <a:t>низкий 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Формат ответа: </a:t>
            </a:r>
            <a:r>
              <a:rPr lang="ru-RU" sz="2000" dirty="0">
                <a:solidFill>
                  <a:srgbClr val="000000"/>
                </a:solidFill>
              </a:rPr>
              <a:t>задание с </a:t>
            </a:r>
            <a:r>
              <a:rPr lang="ru-RU" sz="2000" dirty="0" smtClean="0">
                <a:solidFill>
                  <a:srgbClr val="000000"/>
                </a:solidFill>
              </a:rPr>
              <a:t>кратким ответом 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Объект оценки: </a:t>
            </a:r>
            <a:r>
              <a:rPr lang="ru-RU" sz="2000" dirty="0" smtClean="0">
                <a:solidFill>
                  <a:srgbClr val="000000"/>
                </a:solidFill>
              </a:rPr>
              <a:t>понимание содержания относительной цели автора</a:t>
            </a:r>
            <a:endParaRPr lang="ru-RU" sz="2000" dirty="0">
              <a:latin typeface="+mj-lt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65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553072"/>
          </a:xfrm>
        </p:spPr>
        <p:txBody>
          <a:bodyPr/>
          <a:lstStyle/>
          <a:p>
            <a:pPr marL="0" lvl="0" indent="0">
              <a:buClr>
                <a:srgbClr val="F3A447"/>
              </a:buClr>
              <a:buNone/>
            </a:pPr>
            <a:r>
              <a:rPr lang="ru-RU" sz="2000" b="1" dirty="0">
                <a:solidFill>
                  <a:schemeClr val="bg1"/>
                </a:solidFill>
              </a:rPr>
              <a:t>Ответ: </a:t>
            </a:r>
            <a:r>
              <a:rPr lang="ru-RU" sz="2000" b="1" dirty="0" smtClean="0">
                <a:solidFill>
                  <a:schemeClr val="bg1"/>
                </a:solidFill>
              </a:rPr>
              <a:t>Ольха или доброе дерево.</a:t>
            </a:r>
            <a:endParaRPr lang="ru-RU" sz="2000" b="1" i="1" dirty="0">
              <a:solidFill>
                <a:schemeClr val="bg1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endParaRPr lang="ru-RU" sz="2000" i="1" dirty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ru-RU" sz="2000" i="1" dirty="0">
                <a:solidFill>
                  <a:prstClr val="black"/>
                </a:solidFill>
              </a:rPr>
              <a:t>Критерии оценивания: 1 балл – если дан этот ответ или близкий по смыслу, 0 баллов – если дан другой ответ или нет ответа.</a:t>
            </a:r>
            <a:endParaRPr lang="ru-RU" sz="2000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3206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2.3</a:t>
            </a:r>
            <a:r>
              <a:rPr lang="ru-RU" sz="2000" dirty="0"/>
              <a:t>.	Задание: Напишите, как вы думаете, в чем хотел убедить </a:t>
            </a:r>
            <a:r>
              <a:rPr lang="ru-RU" sz="2000" dirty="0" smtClean="0"/>
              <a:t>автор </a:t>
            </a:r>
            <a:r>
              <a:rPr lang="ru-RU" sz="2000" dirty="0" smtClean="0"/>
              <a:t>читателя.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000" b="1" dirty="0">
                <a:solidFill>
                  <a:srgbClr val="000000"/>
                </a:solidFill>
              </a:rPr>
              <a:t>Характеристики задания: 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Содержательная область оценки: </a:t>
            </a:r>
            <a:r>
              <a:rPr lang="ru-RU" sz="2000" dirty="0">
                <a:solidFill>
                  <a:srgbClr val="000000"/>
                </a:solidFill>
              </a:rPr>
              <a:t>4. Чтение для личных целей          </a:t>
            </a:r>
            <a:endParaRPr lang="en-US" sz="2000" dirty="0">
              <a:solidFill>
                <a:srgbClr val="000000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en-US" sz="2000" dirty="0">
                <a:solidFill>
                  <a:srgbClr val="000000"/>
                </a:solidFill>
              </a:rPr>
              <a:t>                                                                     </a:t>
            </a:r>
            <a:r>
              <a:rPr lang="ru-RU" sz="2000" dirty="0">
                <a:solidFill>
                  <a:srgbClr val="000000"/>
                </a:solidFill>
              </a:rPr>
              <a:t>4.1 Мир природы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 err="1">
                <a:solidFill>
                  <a:srgbClr val="000000"/>
                </a:solidFill>
              </a:rPr>
              <a:t>Компетентностная</a:t>
            </a:r>
            <a:r>
              <a:rPr lang="ru-RU" sz="2000" b="1" dirty="0">
                <a:solidFill>
                  <a:srgbClr val="000000"/>
                </a:solidFill>
              </a:rPr>
              <a:t> область оценки: </a:t>
            </a:r>
            <a:r>
              <a:rPr lang="ru-RU" sz="2000" dirty="0" smtClean="0">
                <a:solidFill>
                  <a:srgbClr val="000000"/>
                </a:solidFill>
              </a:rPr>
              <a:t>интегрировать и интерпретировать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Контекст: </a:t>
            </a:r>
            <a:r>
              <a:rPr lang="ru-RU" sz="2000" dirty="0">
                <a:solidFill>
                  <a:srgbClr val="000000"/>
                </a:solidFill>
              </a:rPr>
              <a:t>личный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Тип текста: </a:t>
            </a:r>
            <a:r>
              <a:rPr lang="ru-RU" sz="2000" dirty="0">
                <a:solidFill>
                  <a:srgbClr val="000000"/>
                </a:solidFill>
              </a:rPr>
              <a:t>сплошной (рассказ)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Уровень сложности задания: </a:t>
            </a:r>
            <a:r>
              <a:rPr lang="ru-RU" sz="2000" dirty="0" smtClean="0">
                <a:solidFill>
                  <a:srgbClr val="000000"/>
                </a:solidFill>
              </a:rPr>
              <a:t>высокий 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Формат ответа: </a:t>
            </a:r>
            <a:r>
              <a:rPr lang="ru-RU" sz="2000" dirty="0">
                <a:solidFill>
                  <a:srgbClr val="000000"/>
                </a:solidFill>
              </a:rPr>
              <a:t>задание с </a:t>
            </a:r>
            <a:r>
              <a:rPr lang="ru-RU" sz="2000" dirty="0" smtClean="0">
                <a:solidFill>
                  <a:srgbClr val="000000"/>
                </a:solidFill>
              </a:rPr>
              <a:t>развернутым </a:t>
            </a:r>
            <a:r>
              <a:rPr lang="ru-RU" sz="2000" dirty="0">
                <a:solidFill>
                  <a:srgbClr val="000000"/>
                </a:solidFill>
              </a:rPr>
              <a:t>ответом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Объект оценки: </a:t>
            </a:r>
            <a:r>
              <a:rPr lang="ru-RU" sz="2000" dirty="0">
                <a:solidFill>
                  <a:srgbClr val="000000"/>
                </a:solidFill>
              </a:rPr>
              <a:t>понимание содержания </a:t>
            </a:r>
            <a:r>
              <a:rPr lang="ru-RU" sz="2000" dirty="0" smtClean="0">
                <a:solidFill>
                  <a:srgbClr val="000000"/>
                </a:solidFill>
              </a:rPr>
              <a:t>относительно </a:t>
            </a:r>
            <a:r>
              <a:rPr lang="ru-RU" sz="2000" dirty="0">
                <a:solidFill>
                  <a:srgbClr val="000000"/>
                </a:solidFill>
              </a:rPr>
              <a:t>цели автора</a:t>
            </a:r>
            <a:endParaRPr lang="ru-RU" sz="2000" dirty="0"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28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481064"/>
          </a:xfrm>
        </p:spPr>
        <p:txBody>
          <a:bodyPr/>
          <a:lstStyle/>
          <a:p>
            <a:pPr marL="0" lvl="0" indent="0">
              <a:buClr>
                <a:srgbClr val="F3A447"/>
              </a:buClr>
              <a:buNone/>
            </a:pPr>
            <a:r>
              <a:rPr lang="ru-RU" sz="2000" b="1" dirty="0">
                <a:solidFill>
                  <a:prstClr val="black"/>
                </a:solidFill>
              </a:rPr>
              <a:t>Ответ: </a:t>
            </a:r>
            <a:r>
              <a:rPr lang="ru-RU" sz="2000" b="1" dirty="0" smtClean="0">
                <a:solidFill>
                  <a:prstClr val="black"/>
                </a:solidFill>
              </a:rPr>
              <a:t>Главное-внутренняя красота.</a:t>
            </a:r>
            <a:endParaRPr lang="ru-RU" sz="2000" b="1" i="1" dirty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endParaRPr lang="ru-RU" sz="2000" i="1" dirty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ru-RU" sz="2000" i="1" dirty="0">
                <a:solidFill>
                  <a:prstClr val="black"/>
                </a:solidFill>
              </a:rPr>
              <a:t>Критерии оценивания: 1 балл – если дан этот ответ или близкий по смыслу, 0 баллов – если дан другой ответ или нет ответа.</a:t>
            </a:r>
            <a:endParaRPr lang="ru-RU" sz="2000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4964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2.4</a:t>
            </a:r>
            <a:r>
              <a:rPr lang="ru-RU" sz="2000" dirty="0"/>
              <a:t>. Задание: В русском языке есть много пословиц и поговорок о внешней и внутренней красоте. Например, «Красота до вечера, а доброта на век», «Не тот красен, кто с лица ясен, а тот красен, кто душой прекрасен», «Не тот хорош, кто лицом пригож, а тот хорош, кто на дело гож», «Не ищи красоты, ищи доброты».</a:t>
            </a:r>
          </a:p>
          <a:p>
            <a:pPr marL="0" indent="0">
              <a:buNone/>
            </a:pPr>
            <a:r>
              <a:rPr lang="ru-RU" sz="2000" dirty="0" smtClean="0"/>
              <a:t>Подчеркните </a:t>
            </a:r>
            <a:r>
              <a:rPr lang="ru-RU" sz="2000" dirty="0"/>
              <a:t>ту, какая из них, на ваш взгляд, отражает главную мысль текста. Напишите, почему вы так думаете</a:t>
            </a:r>
            <a:r>
              <a:rPr lang="ru-RU" sz="2000" dirty="0" smtClean="0"/>
              <a:t>.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000" b="1" dirty="0">
                <a:solidFill>
                  <a:srgbClr val="000000"/>
                </a:solidFill>
              </a:rPr>
              <a:t>Характеристики задания: 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Содержательная область оценки: </a:t>
            </a:r>
            <a:r>
              <a:rPr lang="ru-RU" sz="2000" dirty="0">
                <a:solidFill>
                  <a:srgbClr val="000000"/>
                </a:solidFill>
              </a:rPr>
              <a:t>4. Чтение для личных целей          </a:t>
            </a:r>
            <a:endParaRPr lang="en-US" sz="2000" dirty="0">
              <a:solidFill>
                <a:srgbClr val="000000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en-US" sz="2000" dirty="0">
                <a:solidFill>
                  <a:srgbClr val="000000"/>
                </a:solidFill>
              </a:rPr>
              <a:t>                                                                     </a:t>
            </a:r>
            <a:r>
              <a:rPr lang="ru-RU" sz="2000" dirty="0">
                <a:solidFill>
                  <a:srgbClr val="000000"/>
                </a:solidFill>
              </a:rPr>
              <a:t>4.1 Мир природы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 err="1">
                <a:solidFill>
                  <a:srgbClr val="000000"/>
                </a:solidFill>
              </a:rPr>
              <a:t>Компетентностная</a:t>
            </a:r>
            <a:r>
              <a:rPr lang="ru-RU" sz="2000" b="1" dirty="0">
                <a:solidFill>
                  <a:srgbClr val="000000"/>
                </a:solidFill>
              </a:rPr>
              <a:t> область оценки: </a:t>
            </a:r>
            <a:r>
              <a:rPr lang="ru-RU" sz="2000" dirty="0">
                <a:solidFill>
                  <a:srgbClr val="000000"/>
                </a:solidFill>
              </a:rPr>
              <a:t>интегрировать и интерпретировать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Контекст: </a:t>
            </a:r>
            <a:r>
              <a:rPr lang="ru-RU" sz="2000" dirty="0">
                <a:solidFill>
                  <a:srgbClr val="000000"/>
                </a:solidFill>
              </a:rPr>
              <a:t>личный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Тип текста: </a:t>
            </a:r>
            <a:r>
              <a:rPr lang="ru-RU" sz="2000" dirty="0">
                <a:solidFill>
                  <a:srgbClr val="000000"/>
                </a:solidFill>
              </a:rPr>
              <a:t>сплошной (рассказ)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Уровень сложности задания: </a:t>
            </a:r>
            <a:r>
              <a:rPr lang="ru-RU" sz="2000" dirty="0">
                <a:solidFill>
                  <a:srgbClr val="000000"/>
                </a:solidFill>
              </a:rPr>
              <a:t>высокий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Формат ответа: </a:t>
            </a:r>
            <a:r>
              <a:rPr lang="ru-RU" sz="2000" dirty="0">
                <a:solidFill>
                  <a:srgbClr val="000000"/>
                </a:solidFill>
              </a:rPr>
              <a:t>задание с </a:t>
            </a:r>
            <a:r>
              <a:rPr lang="ru-RU" sz="2000" dirty="0" smtClean="0">
                <a:solidFill>
                  <a:srgbClr val="000000"/>
                </a:solidFill>
              </a:rPr>
              <a:t>выбором ответа 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Объект оценки: </a:t>
            </a:r>
            <a:r>
              <a:rPr lang="ru-RU" sz="2000" dirty="0" smtClean="0">
                <a:solidFill>
                  <a:srgbClr val="000000"/>
                </a:solidFill>
              </a:rPr>
              <a:t>умение анализировать обобщать информацию, соотносить с собственным мнением</a:t>
            </a:r>
            <a:endParaRPr lang="ru-RU" sz="2000" dirty="0">
              <a:solidFill>
                <a:prstClr val="white"/>
              </a:solidFill>
              <a:ea typeface="Times New Roman"/>
            </a:endParaRP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7551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91370" cy="412964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20072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ru-RU" sz="2200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Путешествие как книга, и те, кто не путешествуют, </a:t>
            </a:r>
            <a:endParaRPr lang="ru-RU" sz="2200" dirty="0" smtClean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ru-RU" sz="2200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перечитывают </a:t>
            </a:r>
            <a:r>
              <a:rPr lang="ru-RU" sz="2200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все время только одну страницу. </a:t>
            </a:r>
            <a:endParaRPr lang="ru-RU" sz="2200" dirty="0" smtClean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ru-RU" sz="2200" dirty="0" err="1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Аврелий</a:t>
            </a:r>
            <a:r>
              <a:rPr lang="ru-RU" sz="2200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200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Августин.</a:t>
            </a:r>
          </a:p>
          <a:p>
            <a:endParaRPr lang="ru-RU" sz="2200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200" dirty="0">
              <a:latin typeface="+mj-lt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+mj-lt"/>
                <a:cs typeface="Arial" panose="020B0604020202020204" pitchFamily="34" charset="0"/>
              </a:rPr>
              <a:t>        Одна </a:t>
            </a:r>
            <a:r>
              <a:rPr lang="ru-RU" sz="2200" dirty="0">
                <a:latin typeface="+mj-lt"/>
                <a:cs typeface="Arial" panose="020B0604020202020204" pitchFamily="34" charset="0"/>
              </a:rPr>
              <a:t>из самых больших ценностей жизни – поездки по своей стране и по чужим странам. При этом остерегайтесь делить поездки на интересные и неинтересные, а места, которые посетили, на значительные и незначительные. Даже степени значительности посещённых вами мест старайтесь не устанавливать. Делите поездки на те, к которым вы подготовились, и те, к которым не подготовились или подготовились плохо. Любой город, любая страна, любое место, к поездке в которые вы не подготовились, - неинтересны </a:t>
            </a:r>
            <a:r>
              <a:rPr lang="ru-RU" sz="2200" dirty="0" smtClean="0">
                <a:latin typeface="+mj-lt"/>
                <a:cs typeface="Arial" panose="020B0604020202020204" pitchFamily="34" charset="0"/>
              </a:rPr>
              <a:t>и скучны</a:t>
            </a:r>
            <a:r>
              <a:rPr lang="ru-RU" sz="2200" dirty="0">
                <a:latin typeface="+mj-lt"/>
                <a:cs typeface="Arial" panose="020B0604020202020204" pitchFamily="34" charset="0"/>
              </a:rPr>
              <a:t>. </a:t>
            </a:r>
            <a:endParaRPr lang="ru-RU" sz="2200" dirty="0" smtClean="0">
              <a:latin typeface="+mj-lt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200" dirty="0">
                <a:latin typeface="+mj-lt"/>
                <a:cs typeface="Arial" panose="020B0604020202020204" pitchFamily="34" charset="0"/>
              </a:rPr>
              <a:t> </a:t>
            </a:r>
            <a:r>
              <a:rPr lang="ru-RU" sz="2200" dirty="0" smtClean="0">
                <a:latin typeface="+mj-lt"/>
                <a:cs typeface="Arial" panose="020B0604020202020204" pitchFamily="34" charset="0"/>
              </a:rPr>
              <a:t>      И </a:t>
            </a:r>
            <a:r>
              <a:rPr lang="ru-RU" sz="2200" dirty="0">
                <a:latin typeface="+mj-lt"/>
                <a:cs typeface="Arial" panose="020B0604020202020204" pitchFamily="34" charset="0"/>
              </a:rPr>
              <a:t>наоборот, если вы знаете историю места, оно становится в десять раз интереснее.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ПУТЕШЕСТВУЙТЕ!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69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913112"/>
          </a:xfrm>
        </p:spPr>
        <p:txBody>
          <a:bodyPr/>
          <a:lstStyle/>
          <a:p>
            <a:pPr marL="0" lvl="0" indent="0">
              <a:buClr>
                <a:srgbClr val="F3A447"/>
              </a:buClr>
              <a:buNone/>
            </a:pPr>
            <a:r>
              <a:rPr lang="ru-RU" sz="2000" b="1" dirty="0">
                <a:solidFill>
                  <a:prstClr val="black"/>
                </a:solidFill>
              </a:rPr>
              <a:t>Ответ: </a:t>
            </a:r>
            <a:r>
              <a:rPr lang="ru-RU" sz="2000" b="1" dirty="0" smtClean="0">
                <a:solidFill>
                  <a:prstClr val="black"/>
                </a:solidFill>
              </a:rPr>
              <a:t>Красота до вечера, а доброта навек.</a:t>
            </a:r>
            <a:endParaRPr lang="ru-RU" sz="2000" b="1" i="1" dirty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endParaRPr lang="ru-RU" sz="2000" i="1" dirty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ru-RU" sz="2000" i="1" dirty="0">
                <a:solidFill>
                  <a:prstClr val="black"/>
                </a:solidFill>
              </a:rPr>
              <a:t>Критерии оценивания: </a:t>
            </a:r>
            <a:r>
              <a:rPr lang="ru-RU" sz="2000" i="1" dirty="0" smtClean="0">
                <a:solidFill>
                  <a:prstClr val="black"/>
                </a:solidFill>
              </a:rPr>
              <a:t>2 балла – если дан этот ответ и высказано собственное мнение, 1 </a:t>
            </a:r>
            <a:r>
              <a:rPr lang="ru-RU" sz="2000" i="1" dirty="0">
                <a:solidFill>
                  <a:prstClr val="black"/>
                </a:solidFill>
              </a:rPr>
              <a:t>балл – если дан этот </a:t>
            </a:r>
            <a:r>
              <a:rPr lang="ru-RU" sz="2000" i="1" dirty="0" smtClean="0">
                <a:solidFill>
                  <a:prstClr val="black"/>
                </a:solidFill>
              </a:rPr>
              <a:t>ответ, </a:t>
            </a:r>
            <a:r>
              <a:rPr lang="ru-RU" sz="2000" i="1" dirty="0">
                <a:solidFill>
                  <a:prstClr val="black"/>
                </a:solidFill>
              </a:rPr>
              <a:t>0 баллов – если дан другой ответ или нет ответа.</a:t>
            </a:r>
            <a:endParaRPr lang="ru-RU" sz="2000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1857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2.5</a:t>
            </a:r>
            <a:r>
              <a:rPr lang="ru-RU" sz="2000" dirty="0"/>
              <a:t>. Задание: Выпишите главных героев этого текста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000" b="1" dirty="0">
                <a:solidFill>
                  <a:srgbClr val="000000"/>
                </a:solidFill>
              </a:rPr>
              <a:t>Характеристики задания: 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Содержательная область оценки: </a:t>
            </a:r>
            <a:r>
              <a:rPr lang="ru-RU" sz="2000" dirty="0">
                <a:solidFill>
                  <a:srgbClr val="000000"/>
                </a:solidFill>
              </a:rPr>
              <a:t>4. Чтение для личных целей          </a:t>
            </a:r>
            <a:endParaRPr lang="en-US" sz="2000" dirty="0">
              <a:solidFill>
                <a:srgbClr val="000000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en-US" sz="2000" dirty="0">
                <a:solidFill>
                  <a:srgbClr val="000000"/>
                </a:solidFill>
              </a:rPr>
              <a:t>                                                                     </a:t>
            </a:r>
            <a:r>
              <a:rPr lang="ru-RU" sz="2000" dirty="0">
                <a:solidFill>
                  <a:srgbClr val="000000"/>
                </a:solidFill>
              </a:rPr>
              <a:t>4.1 Мир природы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 err="1">
                <a:solidFill>
                  <a:srgbClr val="000000"/>
                </a:solidFill>
              </a:rPr>
              <a:t>Компетентностная</a:t>
            </a:r>
            <a:r>
              <a:rPr lang="ru-RU" sz="2000" b="1" dirty="0">
                <a:solidFill>
                  <a:srgbClr val="000000"/>
                </a:solidFill>
              </a:rPr>
              <a:t> область оценки: </a:t>
            </a:r>
            <a:r>
              <a:rPr lang="ru-RU" sz="2000" dirty="0" smtClean="0">
                <a:solidFill>
                  <a:srgbClr val="000000"/>
                </a:solidFill>
              </a:rPr>
              <a:t>находить и извлекать информацию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Контекст: </a:t>
            </a:r>
            <a:r>
              <a:rPr lang="ru-RU" sz="2000" dirty="0">
                <a:solidFill>
                  <a:srgbClr val="000000"/>
                </a:solidFill>
              </a:rPr>
              <a:t>личный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Тип текста: </a:t>
            </a:r>
            <a:r>
              <a:rPr lang="ru-RU" sz="2000" dirty="0">
                <a:solidFill>
                  <a:srgbClr val="000000"/>
                </a:solidFill>
              </a:rPr>
              <a:t>сплошной (рассказ)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Уровень сложности задания: </a:t>
            </a:r>
            <a:r>
              <a:rPr lang="ru-RU" sz="2000" dirty="0">
                <a:solidFill>
                  <a:srgbClr val="000000"/>
                </a:solidFill>
              </a:rPr>
              <a:t>высокий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Формат ответа: </a:t>
            </a:r>
            <a:r>
              <a:rPr lang="ru-RU" sz="2000" dirty="0">
                <a:solidFill>
                  <a:srgbClr val="000000"/>
                </a:solidFill>
              </a:rPr>
              <a:t>задание с </a:t>
            </a:r>
            <a:r>
              <a:rPr lang="ru-RU" sz="2000" dirty="0" smtClean="0">
                <a:solidFill>
                  <a:srgbClr val="000000"/>
                </a:solidFill>
              </a:rPr>
              <a:t>поиском </a:t>
            </a:r>
            <a:r>
              <a:rPr lang="ru-RU" sz="2000" dirty="0">
                <a:solidFill>
                  <a:srgbClr val="000000"/>
                </a:solidFill>
              </a:rPr>
              <a:t>ответа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Объект оценки: </a:t>
            </a:r>
            <a:r>
              <a:rPr lang="ru-RU" sz="2000" dirty="0" smtClean="0">
                <a:solidFill>
                  <a:srgbClr val="000000"/>
                </a:solidFill>
              </a:rPr>
              <a:t>находить и извлекать несколько единиц информации</a:t>
            </a:r>
            <a:endParaRPr lang="ru-RU" sz="2000" dirty="0">
              <a:solidFill>
                <a:prstClr val="white"/>
              </a:solidFill>
              <a:ea typeface="Times New Roman"/>
            </a:endParaRP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01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057128"/>
          </a:xfrm>
        </p:spPr>
        <p:txBody>
          <a:bodyPr/>
          <a:lstStyle/>
          <a:p>
            <a:pPr marL="0" lvl="0" indent="0">
              <a:buClr>
                <a:srgbClr val="F3A447"/>
              </a:buClr>
              <a:buNone/>
            </a:pPr>
            <a:r>
              <a:rPr lang="ru-RU" sz="2000" b="1" dirty="0">
                <a:solidFill>
                  <a:prstClr val="black"/>
                </a:solidFill>
              </a:rPr>
              <a:t>Ответ: </a:t>
            </a:r>
            <a:r>
              <a:rPr lang="ru-RU" sz="2000" b="1" dirty="0" smtClean="0">
                <a:solidFill>
                  <a:prstClr val="black"/>
                </a:solidFill>
              </a:rPr>
              <a:t>Ольха, береза, осень, Матушка-природа.</a:t>
            </a:r>
            <a:endParaRPr lang="ru-RU" sz="2000" b="1" i="1" dirty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endParaRPr lang="ru-RU" sz="2000" i="1" dirty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ru-RU" sz="2000" i="1" dirty="0">
                <a:solidFill>
                  <a:prstClr val="black"/>
                </a:solidFill>
              </a:rPr>
              <a:t>Критерии оценивания: </a:t>
            </a:r>
            <a:r>
              <a:rPr lang="ru-RU" sz="2000" i="1" dirty="0" smtClean="0">
                <a:solidFill>
                  <a:prstClr val="black"/>
                </a:solidFill>
              </a:rPr>
              <a:t>4 балла – если названы все герои данного текста, 3 балла – если названы три героя, 2 </a:t>
            </a:r>
            <a:r>
              <a:rPr lang="ru-RU" sz="2000" i="1" dirty="0">
                <a:solidFill>
                  <a:prstClr val="black"/>
                </a:solidFill>
              </a:rPr>
              <a:t>балла – если </a:t>
            </a:r>
            <a:r>
              <a:rPr lang="ru-RU" sz="2000" i="1" dirty="0" smtClean="0">
                <a:solidFill>
                  <a:prstClr val="black"/>
                </a:solidFill>
              </a:rPr>
              <a:t>названо два героя, </a:t>
            </a:r>
            <a:r>
              <a:rPr lang="ru-RU" sz="2000" i="1" dirty="0">
                <a:solidFill>
                  <a:prstClr val="black"/>
                </a:solidFill>
              </a:rPr>
              <a:t>1 балл – если </a:t>
            </a:r>
            <a:r>
              <a:rPr lang="ru-RU" sz="2000" i="1" dirty="0" smtClean="0">
                <a:solidFill>
                  <a:prstClr val="black"/>
                </a:solidFill>
              </a:rPr>
              <a:t>назван один герой, </a:t>
            </a:r>
            <a:r>
              <a:rPr lang="ru-RU" sz="2000" i="1" dirty="0">
                <a:solidFill>
                  <a:prstClr val="black"/>
                </a:solidFill>
              </a:rPr>
              <a:t>0 баллов – если </a:t>
            </a:r>
            <a:r>
              <a:rPr lang="ru-RU" sz="2000" i="1" dirty="0" smtClean="0">
                <a:solidFill>
                  <a:prstClr val="black"/>
                </a:solidFill>
              </a:rPr>
              <a:t>не назван ни один герой.</a:t>
            </a:r>
            <a:endParaRPr lang="ru-RU" sz="2000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3919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 smtClean="0"/>
              <a:t>2.6</a:t>
            </a:r>
            <a:r>
              <a:rPr lang="ru-RU" sz="2000" dirty="0"/>
              <a:t>. Задание: Отметьте утверждения, встречающиеся в тексте:</a:t>
            </a:r>
          </a:p>
          <a:p>
            <a:pPr marL="0" indent="0">
              <a:buNone/>
            </a:pPr>
            <a:r>
              <a:rPr lang="ru-RU" sz="2000" dirty="0" smtClean="0"/>
              <a:t>1. Листочки </a:t>
            </a:r>
            <a:r>
              <a:rPr lang="ru-RU" sz="2000" dirty="0"/>
              <a:t>на ольхе до поздней осени остаются </a:t>
            </a:r>
            <a:r>
              <a:rPr lang="ru-RU" sz="2000" dirty="0" smtClean="0"/>
              <a:t>зелеными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2. Из </a:t>
            </a:r>
            <a:r>
              <a:rPr lang="ru-RU" sz="2000" dirty="0"/>
              <a:t>ольхи получается красивая </a:t>
            </a:r>
            <a:r>
              <a:rPr lang="ru-RU" sz="2000" dirty="0" smtClean="0"/>
              <a:t>мебель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3. </a:t>
            </a:r>
            <a:r>
              <a:rPr lang="ru-RU" sz="2000" dirty="0" smtClean="0"/>
              <a:t>Подсохнув</a:t>
            </a:r>
            <a:r>
              <a:rPr lang="ru-RU" sz="2000" dirty="0"/>
              <a:t>, древесина срубленной ольхи становится </a:t>
            </a:r>
            <a:r>
              <a:rPr lang="ru-RU" sz="2000" dirty="0" smtClean="0"/>
              <a:t>нежно-оранжевой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4. </a:t>
            </a:r>
            <a:r>
              <a:rPr lang="ru-RU" sz="2000" dirty="0" smtClean="0"/>
              <a:t>Ольха </a:t>
            </a:r>
            <a:r>
              <a:rPr lang="ru-RU" sz="2000" dirty="0"/>
              <a:t>растет в полях, степях и на лугу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000" b="1" dirty="0">
                <a:solidFill>
                  <a:srgbClr val="000000"/>
                </a:solidFill>
              </a:rPr>
              <a:t>Характеристики задания: 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Содержательная область оценки: </a:t>
            </a:r>
            <a:r>
              <a:rPr lang="ru-RU" sz="2000" dirty="0">
                <a:solidFill>
                  <a:srgbClr val="000000"/>
                </a:solidFill>
              </a:rPr>
              <a:t>4. Чтение для личных целей          </a:t>
            </a:r>
            <a:endParaRPr lang="en-US" sz="2000" dirty="0">
              <a:solidFill>
                <a:srgbClr val="000000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en-US" sz="2000" dirty="0">
                <a:solidFill>
                  <a:srgbClr val="000000"/>
                </a:solidFill>
              </a:rPr>
              <a:t>                                                                     </a:t>
            </a:r>
            <a:r>
              <a:rPr lang="ru-RU" sz="2000" dirty="0">
                <a:solidFill>
                  <a:srgbClr val="000000"/>
                </a:solidFill>
              </a:rPr>
              <a:t>4.1 Мир природы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 err="1">
                <a:solidFill>
                  <a:srgbClr val="000000"/>
                </a:solidFill>
              </a:rPr>
              <a:t>Компетентностная</a:t>
            </a:r>
            <a:r>
              <a:rPr lang="ru-RU" sz="2000" b="1" dirty="0">
                <a:solidFill>
                  <a:srgbClr val="000000"/>
                </a:solidFill>
              </a:rPr>
              <a:t> область оценки: </a:t>
            </a:r>
            <a:r>
              <a:rPr lang="ru-RU" sz="2000" dirty="0">
                <a:solidFill>
                  <a:srgbClr val="000000"/>
                </a:solidFill>
              </a:rPr>
              <a:t>находить и извлекать информацию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Контекст: </a:t>
            </a:r>
            <a:r>
              <a:rPr lang="ru-RU" sz="2000" dirty="0">
                <a:solidFill>
                  <a:srgbClr val="000000"/>
                </a:solidFill>
              </a:rPr>
              <a:t>личный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Тип текста: </a:t>
            </a:r>
            <a:r>
              <a:rPr lang="ru-RU" sz="2000" dirty="0">
                <a:solidFill>
                  <a:srgbClr val="000000"/>
                </a:solidFill>
              </a:rPr>
              <a:t>сплошной (рассказ)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Уровень сложности задания: </a:t>
            </a:r>
            <a:r>
              <a:rPr lang="ru-RU" sz="2000" dirty="0" smtClean="0">
                <a:solidFill>
                  <a:srgbClr val="000000"/>
                </a:solidFill>
              </a:rPr>
              <a:t>средний 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Формат ответа: </a:t>
            </a:r>
            <a:r>
              <a:rPr lang="ru-RU" sz="2000" dirty="0">
                <a:solidFill>
                  <a:srgbClr val="000000"/>
                </a:solidFill>
              </a:rPr>
              <a:t>задание с </a:t>
            </a:r>
            <a:r>
              <a:rPr lang="ru-RU" sz="2000" dirty="0" smtClean="0">
                <a:solidFill>
                  <a:srgbClr val="000000"/>
                </a:solidFill>
              </a:rPr>
              <a:t>выбором </a:t>
            </a:r>
            <a:r>
              <a:rPr lang="ru-RU" sz="2000" dirty="0">
                <a:solidFill>
                  <a:srgbClr val="000000"/>
                </a:solidFill>
              </a:rPr>
              <a:t>ответа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Объект оценки: </a:t>
            </a:r>
            <a:r>
              <a:rPr lang="ru-RU" sz="2000" dirty="0" smtClean="0">
                <a:solidFill>
                  <a:srgbClr val="000000"/>
                </a:solidFill>
              </a:rPr>
              <a:t>умение находить и извлекать несколько единиц информации</a:t>
            </a:r>
            <a:endParaRPr lang="ru-RU" sz="2000" dirty="0">
              <a:solidFill>
                <a:prstClr val="white"/>
              </a:solidFill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3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913112"/>
          </a:xfrm>
        </p:spPr>
        <p:txBody>
          <a:bodyPr/>
          <a:lstStyle/>
          <a:p>
            <a:pPr marL="0" lvl="0" indent="0">
              <a:buClr>
                <a:srgbClr val="F3A447"/>
              </a:buClr>
              <a:buNone/>
            </a:pPr>
            <a:r>
              <a:rPr lang="ru-RU" sz="2000" b="1" dirty="0">
                <a:solidFill>
                  <a:prstClr val="black"/>
                </a:solidFill>
              </a:rPr>
              <a:t>Ответ: </a:t>
            </a:r>
            <a:r>
              <a:rPr lang="ru-RU" sz="2000" b="1" dirty="0" smtClean="0">
                <a:solidFill>
                  <a:prstClr val="black"/>
                </a:solidFill>
              </a:rPr>
              <a:t>1 и 2.</a:t>
            </a:r>
            <a:endParaRPr lang="ru-RU" sz="2000" b="1" i="1" dirty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endParaRPr lang="ru-RU" sz="2000" i="1" dirty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ru-RU" sz="2000" i="1" dirty="0">
                <a:solidFill>
                  <a:prstClr val="black"/>
                </a:solidFill>
              </a:rPr>
              <a:t>Критерии оценивания: </a:t>
            </a:r>
            <a:r>
              <a:rPr lang="ru-RU" sz="2000" i="1" dirty="0" smtClean="0">
                <a:solidFill>
                  <a:prstClr val="black"/>
                </a:solidFill>
              </a:rPr>
              <a:t>2 </a:t>
            </a:r>
            <a:r>
              <a:rPr lang="ru-RU" sz="2000" i="1" dirty="0">
                <a:solidFill>
                  <a:prstClr val="black"/>
                </a:solidFill>
              </a:rPr>
              <a:t>балла – если </a:t>
            </a:r>
            <a:r>
              <a:rPr lang="ru-RU" sz="2000" i="1" dirty="0" smtClean="0">
                <a:solidFill>
                  <a:prstClr val="black"/>
                </a:solidFill>
              </a:rPr>
              <a:t>даны два ответа, </a:t>
            </a:r>
            <a:r>
              <a:rPr lang="ru-RU" sz="2000" i="1" dirty="0">
                <a:solidFill>
                  <a:prstClr val="black"/>
                </a:solidFill>
              </a:rPr>
              <a:t>1 балл – если </a:t>
            </a:r>
            <a:r>
              <a:rPr lang="ru-RU" sz="2000" i="1" dirty="0" smtClean="0">
                <a:solidFill>
                  <a:prstClr val="black"/>
                </a:solidFill>
              </a:rPr>
              <a:t>дан один ответ, </a:t>
            </a:r>
            <a:r>
              <a:rPr lang="ru-RU" sz="2000" i="1" dirty="0">
                <a:solidFill>
                  <a:prstClr val="black"/>
                </a:solidFill>
              </a:rPr>
              <a:t>0 баллов – если </a:t>
            </a:r>
            <a:r>
              <a:rPr lang="ru-RU" sz="2000" i="1" dirty="0" smtClean="0">
                <a:solidFill>
                  <a:prstClr val="black"/>
                </a:solidFill>
              </a:rPr>
              <a:t>нет ответа или дан неправильный ответ.</a:t>
            </a:r>
            <a:endParaRPr lang="ru-RU" sz="2000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1081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2.7</a:t>
            </a:r>
            <a:r>
              <a:rPr lang="ru-RU" sz="2000" dirty="0"/>
              <a:t>. Задание: Отметьте правильный ответ. К какому жанру вы отнесете это произведение</a:t>
            </a:r>
          </a:p>
          <a:p>
            <a:pPr marL="0" indent="0">
              <a:buNone/>
            </a:pPr>
            <a:r>
              <a:rPr lang="ru-RU" sz="2000" dirty="0" smtClean="0"/>
              <a:t>1. </a:t>
            </a:r>
            <a:r>
              <a:rPr lang="ru-RU" sz="2000" dirty="0" smtClean="0"/>
              <a:t>Сказка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2. </a:t>
            </a:r>
            <a:r>
              <a:rPr lang="ru-RU" sz="2000" dirty="0" smtClean="0"/>
              <a:t>Быль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3. </a:t>
            </a:r>
            <a:r>
              <a:rPr lang="ru-RU" sz="2000" dirty="0" smtClean="0"/>
              <a:t>Рассказ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4. </a:t>
            </a:r>
            <a:r>
              <a:rPr lang="ru-RU" sz="2000" dirty="0" smtClean="0"/>
              <a:t>Легенда</a:t>
            </a:r>
            <a:endParaRPr lang="ru-RU" sz="2000" dirty="0"/>
          </a:p>
          <a:p>
            <a:pPr marL="0" lvl="0" indent="0">
              <a:buClr>
                <a:srgbClr val="F3A447"/>
              </a:buClr>
              <a:buNone/>
            </a:pPr>
            <a:r>
              <a:rPr lang="ru-RU" sz="2000" b="1" dirty="0">
                <a:solidFill>
                  <a:srgbClr val="000000"/>
                </a:solidFill>
              </a:rPr>
              <a:t>Характеристики задания: 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Содержательная область оценки: </a:t>
            </a:r>
            <a:r>
              <a:rPr lang="ru-RU" sz="2000" dirty="0">
                <a:solidFill>
                  <a:srgbClr val="000000"/>
                </a:solidFill>
              </a:rPr>
              <a:t>4. Чтение для личных целей          </a:t>
            </a:r>
            <a:endParaRPr lang="en-US" sz="2000" dirty="0">
              <a:solidFill>
                <a:srgbClr val="000000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en-US" sz="2000" dirty="0">
                <a:solidFill>
                  <a:srgbClr val="000000"/>
                </a:solidFill>
              </a:rPr>
              <a:t>                                                                     </a:t>
            </a:r>
            <a:r>
              <a:rPr lang="ru-RU" sz="2000" dirty="0">
                <a:solidFill>
                  <a:srgbClr val="000000"/>
                </a:solidFill>
              </a:rPr>
              <a:t>4.1 Мир природы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 err="1">
                <a:solidFill>
                  <a:srgbClr val="000000"/>
                </a:solidFill>
              </a:rPr>
              <a:t>Компетентностная</a:t>
            </a:r>
            <a:r>
              <a:rPr lang="ru-RU" sz="2000" b="1" dirty="0">
                <a:solidFill>
                  <a:srgbClr val="000000"/>
                </a:solidFill>
              </a:rPr>
              <a:t> область оценки: </a:t>
            </a:r>
            <a:r>
              <a:rPr lang="ru-RU" sz="2000" dirty="0">
                <a:solidFill>
                  <a:srgbClr val="000000"/>
                </a:solidFill>
              </a:rPr>
              <a:t>находить и извлекать информацию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Контекст: </a:t>
            </a:r>
            <a:r>
              <a:rPr lang="ru-RU" sz="2000" dirty="0">
                <a:solidFill>
                  <a:srgbClr val="000000"/>
                </a:solidFill>
              </a:rPr>
              <a:t>личный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Тип текста: </a:t>
            </a:r>
            <a:r>
              <a:rPr lang="ru-RU" sz="2000" dirty="0">
                <a:solidFill>
                  <a:srgbClr val="000000"/>
                </a:solidFill>
              </a:rPr>
              <a:t>сплошной (рассказ)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Уровень сложности задания: </a:t>
            </a:r>
            <a:r>
              <a:rPr lang="ru-RU" sz="2000" dirty="0">
                <a:solidFill>
                  <a:srgbClr val="000000"/>
                </a:solidFill>
              </a:rPr>
              <a:t>средний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Формат ответа: </a:t>
            </a:r>
            <a:r>
              <a:rPr lang="ru-RU" sz="2000" dirty="0">
                <a:solidFill>
                  <a:srgbClr val="000000"/>
                </a:solidFill>
              </a:rPr>
              <a:t>задание с выбором ответа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Объект оценки: </a:t>
            </a:r>
            <a:r>
              <a:rPr lang="ru-RU" sz="2000" dirty="0" smtClean="0">
                <a:solidFill>
                  <a:srgbClr val="000000"/>
                </a:solidFill>
              </a:rPr>
              <a:t>знание особенностей литературных жанров</a:t>
            </a:r>
            <a:endParaRPr lang="ru-RU" sz="2000" dirty="0">
              <a:solidFill>
                <a:prstClr val="white"/>
              </a:solidFill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64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769096"/>
          </a:xfrm>
        </p:spPr>
        <p:txBody>
          <a:bodyPr/>
          <a:lstStyle/>
          <a:p>
            <a:pPr marL="0" lvl="0" indent="0">
              <a:buClr>
                <a:srgbClr val="F3A447"/>
              </a:buClr>
              <a:buNone/>
            </a:pPr>
            <a:r>
              <a:rPr lang="ru-RU" sz="2000" b="1" dirty="0">
                <a:solidFill>
                  <a:prstClr val="black"/>
                </a:solidFill>
              </a:rPr>
              <a:t>Ответ: </a:t>
            </a:r>
            <a:r>
              <a:rPr lang="ru-RU" sz="2000" b="1" dirty="0" smtClean="0">
                <a:solidFill>
                  <a:prstClr val="black"/>
                </a:solidFill>
              </a:rPr>
              <a:t>1.</a:t>
            </a:r>
            <a:endParaRPr lang="ru-RU" sz="2000" b="1" i="1" dirty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endParaRPr lang="ru-RU" sz="2000" i="1" dirty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ru-RU" sz="2000" i="1" dirty="0">
                <a:solidFill>
                  <a:prstClr val="black"/>
                </a:solidFill>
              </a:rPr>
              <a:t>Критерии оценивания: </a:t>
            </a:r>
            <a:r>
              <a:rPr lang="ru-RU" sz="2000" i="1" dirty="0" smtClean="0">
                <a:solidFill>
                  <a:prstClr val="black"/>
                </a:solidFill>
              </a:rPr>
              <a:t>1 </a:t>
            </a:r>
            <a:r>
              <a:rPr lang="ru-RU" sz="2000" i="1" dirty="0">
                <a:solidFill>
                  <a:prstClr val="black"/>
                </a:solidFill>
              </a:rPr>
              <a:t>балл – если дан </a:t>
            </a:r>
            <a:r>
              <a:rPr lang="ru-RU" sz="2000" i="1" dirty="0" smtClean="0">
                <a:solidFill>
                  <a:prstClr val="black"/>
                </a:solidFill>
              </a:rPr>
              <a:t>такой </a:t>
            </a:r>
            <a:r>
              <a:rPr lang="ru-RU" sz="2000" i="1" dirty="0">
                <a:solidFill>
                  <a:prstClr val="black"/>
                </a:solidFill>
              </a:rPr>
              <a:t>ответ, 0 баллов – если нет ответа или дан неправильный ответ.</a:t>
            </a:r>
            <a:endParaRPr lang="ru-RU" sz="2000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6952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2.8</a:t>
            </a:r>
            <a:r>
              <a:rPr lang="ru-RU" sz="2000" dirty="0"/>
              <a:t>. Задание: </a:t>
            </a:r>
            <a:r>
              <a:rPr lang="ru-RU" sz="2000" dirty="0" smtClean="0"/>
              <a:t>Найдите в тексте и выпишите, какую пользу приносит ольха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000" b="1" dirty="0">
                <a:solidFill>
                  <a:srgbClr val="000000"/>
                </a:solidFill>
              </a:rPr>
              <a:t>Характеристики задания: 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Содержательная область оценки: </a:t>
            </a:r>
            <a:r>
              <a:rPr lang="ru-RU" sz="2000" dirty="0">
                <a:solidFill>
                  <a:srgbClr val="000000"/>
                </a:solidFill>
              </a:rPr>
              <a:t>4. Чтение для личных целей          </a:t>
            </a:r>
            <a:endParaRPr lang="en-US" sz="2000" dirty="0">
              <a:solidFill>
                <a:srgbClr val="000000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en-US" sz="2000" dirty="0">
                <a:solidFill>
                  <a:srgbClr val="000000"/>
                </a:solidFill>
              </a:rPr>
              <a:t>                                                                     </a:t>
            </a:r>
            <a:r>
              <a:rPr lang="ru-RU" sz="2000" dirty="0">
                <a:solidFill>
                  <a:srgbClr val="000000"/>
                </a:solidFill>
              </a:rPr>
              <a:t>4.1 Мир природы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 err="1">
                <a:solidFill>
                  <a:srgbClr val="000000"/>
                </a:solidFill>
              </a:rPr>
              <a:t>Компетентностная</a:t>
            </a:r>
            <a:r>
              <a:rPr lang="ru-RU" sz="2000" b="1" dirty="0">
                <a:solidFill>
                  <a:srgbClr val="000000"/>
                </a:solidFill>
              </a:rPr>
              <a:t> область оценки: </a:t>
            </a:r>
            <a:r>
              <a:rPr lang="ru-RU" sz="2000" dirty="0">
                <a:solidFill>
                  <a:srgbClr val="000000"/>
                </a:solidFill>
              </a:rPr>
              <a:t>находить и извлекать информацию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Контекст: </a:t>
            </a:r>
            <a:r>
              <a:rPr lang="ru-RU" sz="2000" dirty="0">
                <a:solidFill>
                  <a:srgbClr val="000000"/>
                </a:solidFill>
              </a:rPr>
              <a:t>личный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Тип текста: </a:t>
            </a:r>
            <a:r>
              <a:rPr lang="ru-RU" sz="2000" dirty="0">
                <a:solidFill>
                  <a:srgbClr val="000000"/>
                </a:solidFill>
              </a:rPr>
              <a:t>сплошной (рассказ)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Уровень сложности задания: </a:t>
            </a:r>
            <a:r>
              <a:rPr lang="ru-RU" sz="2000" dirty="0" smtClean="0">
                <a:solidFill>
                  <a:srgbClr val="000000"/>
                </a:solidFill>
              </a:rPr>
              <a:t>высокий 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Формат ответа: </a:t>
            </a:r>
            <a:r>
              <a:rPr lang="ru-RU" sz="2000" dirty="0">
                <a:solidFill>
                  <a:srgbClr val="000000"/>
                </a:solidFill>
              </a:rPr>
              <a:t>задание с </a:t>
            </a:r>
            <a:r>
              <a:rPr lang="ru-RU" sz="2000" dirty="0" smtClean="0">
                <a:solidFill>
                  <a:srgbClr val="000000"/>
                </a:solidFill>
              </a:rPr>
              <a:t>поиском </a:t>
            </a:r>
            <a:r>
              <a:rPr lang="ru-RU" sz="2000" dirty="0">
                <a:solidFill>
                  <a:srgbClr val="000000"/>
                </a:solidFill>
              </a:rPr>
              <a:t>ответа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Объект оценки: </a:t>
            </a:r>
            <a:r>
              <a:rPr lang="ru-RU" sz="2000" dirty="0" smtClean="0">
                <a:solidFill>
                  <a:srgbClr val="000000"/>
                </a:solidFill>
              </a:rPr>
              <a:t>находить и извлекать несколько единиц информации</a:t>
            </a:r>
            <a:endParaRPr lang="ru-RU" sz="2000" dirty="0">
              <a:solidFill>
                <a:prstClr val="white"/>
              </a:solidFill>
              <a:ea typeface="Times New Roman"/>
            </a:endParaRP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2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F3A447"/>
              </a:buClr>
              <a:buNone/>
            </a:pPr>
            <a:r>
              <a:rPr lang="ru-RU" sz="2000" b="1" dirty="0">
                <a:solidFill>
                  <a:prstClr val="black"/>
                </a:solidFill>
              </a:rPr>
              <a:t>Ответ: </a:t>
            </a:r>
            <a:endParaRPr lang="ru-RU" sz="2000" b="1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ru-RU" sz="2000" b="1" dirty="0" smtClean="0">
                <a:solidFill>
                  <a:prstClr val="black"/>
                </a:solidFill>
              </a:rPr>
              <a:t>1. Обогащала почву азотом.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000" b="1" i="1" dirty="0" smtClean="0">
                <a:solidFill>
                  <a:prstClr val="black"/>
                </a:solidFill>
              </a:rPr>
              <a:t>2. Хранительница вод.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000" b="1" i="1" dirty="0" smtClean="0">
                <a:solidFill>
                  <a:prstClr val="black"/>
                </a:solidFill>
              </a:rPr>
              <a:t>3. Мебель из этого дерева удивительна.</a:t>
            </a:r>
            <a:endParaRPr lang="ru-RU" sz="2000" b="1" i="1" dirty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endParaRPr lang="ru-RU" sz="2000" i="1" dirty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ru-RU" sz="2000" i="1" dirty="0">
                <a:solidFill>
                  <a:prstClr val="black"/>
                </a:solidFill>
              </a:rPr>
              <a:t>Критерии оценивания: </a:t>
            </a:r>
            <a:r>
              <a:rPr lang="ru-RU" sz="2000" i="1" dirty="0" smtClean="0">
                <a:solidFill>
                  <a:prstClr val="black"/>
                </a:solidFill>
              </a:rPr>
              <a:t>3 балла – если даны такие ответы, 2 балла – если даны два ответа из трех, 1 </a:t>
            </a:r>
            <a:r>
              <a:rPr lang="ru-RU" sz="2000" i="1" dirty="0">
                <a:solidFill>
                  <a:prstClr val="black"/>
                </a:solidFill>
              </a:rPr>
              <a:t>балл – если </a:t>
            </a:r>
            <a:r>
              <a:rPr lang="ru-RU" sz="2000" i="1" dirty="0" smtClean="0">
                <a:solidFill>
                  <a:prstClr val="black"/>
                </a:solidFill>
              </a:rPr>
              <a:t>дан один ответ из трех, </a:t>
            </a:r>
            <a:r>
              <a:rPr lang="ru-RU" sz="2000" i="1" dirty="0">
                <a:solidFill>
                  <a:prstClr val="black"/>
                </a:solidFill>
              </a:rPr>
              <a:t>0 баллов – если </a:t>
            </a:r>
            <a:r>
              <a:rPr lang="ru-RU" sz="2000" i="1" dirty="0" smtClean="0">
                <a:solidFill>
                  <a:prstClr val="black"/>
                </a:solidFill>
              </a:rPr>
              <a:t>не дан ни один ответ из трех или неправильный ответ.</a:t>
            </a:r>
            <a:endParaRPr lang="ru-RU" sz="2000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328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07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     Что </a:t>
            </a:r>
            <a:r>
              <a:rPr lang="ru-RU" sz="2000" dirty="0"/>
              <a:t>значит подготовиться к поездке в незнакомый город – город, в котором вы ещё не бывали? Это значит – изучить его историю, знать </a:t>
            </a:r>
            <a:r>
              <a:rPr lang="ru-RU" sz="2000" dirty="0" smtClean="0"/>
              <a:t>его планировку</a:t>
            </a:r>
            <a:r>
              <a:rPr lang="ru-RU" sz="2000" dirty="0"/>
              <a:t>, хотя бы по туристическим схемам, отметить на карте заранее все места, которые нужно посетить, и примерные маршруты, чтобы не терять времени</a:t>
            </a:r>
            <a:r>
              <a:rPr lang="ru-RU" sz="2000" dirty="0" smtClean="0"/>
              <a:t>. </a:t>
            </a:r>
          </a:p>
          <a:p>
            <a:pPr marL="0" indent="0" algn="just">
              <a:buNone/>
            </a:pPr>
            <a:r>
              <a:rPr lang="ru-RU" sz="2000" dirty="0" smtClean="0"/>
              <a:t>     Не </a:t>
            </a:r>
            <a:r>
              <a:rPr lang="ru-RU" sz="2000" dirty="0"/>
              <a:t>упускайте случая находить интересное даже там, где вам кажется неинтересно. На земле нет неинтересных мест – есть только не интересующиеся люди, люди, не умеющие находить интересное, внутренне скучные.</a:t>
            </a:r>
          </a:p>
        </p:txBody>
      </p:sp>
    </p:spTree>
    <p:extLst>
      <p:ext uri="{BB962C8B-B14F-4D97-AF65-F5344CB8AC3E}">
        <p14:creationId xmlns:p14="http://schemas.microsoft.com/office/powerpoint/2010/main" val="164365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    Мне </a:t>
            </a:r>
            <a:r>
              <a:rPr lang="ru-RU" sz="2000" dirty="0"/>
              <a:t>всегда неприятны люди, которые, посещая новые для них места, со скучающим видом говорят своим спутникам: «А вот я был в Париже... так там...» Надо уметь погружаться в атмосферу того места, куда вас забросила судьба, и всюду уметь находить своё, собственное, характерное. Умение это, конечно, даётся не одним абстрактным желанием, но и знаниями. И особенно важны знания, приобретённые ещё до поездки.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81128"/>
            <a:ext cx="8183880" cy="122413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effectLst/>
              </a:rPr>
              <a:t>…</a:t>
            </a:r>
            <a:r>
              <a:rPr lang="ru-RU" sz="2400" dirty="0" smtClean="0">
                <a:solidFill>
                  <a:srgbClr val="FFFF00"/>
                </a:solidFill>
                <a:effectLst/>
              </a:rPr>
              <a:t>Поездки </a:t>
            </a:r>
            <a:r>
              <a:rPr lang="ru-RU" sz="2400" dirty="0">
                <a:solidFill>
                  <a:srgbClr val="FFFF00"/>
                </a:solidFill>
                <a:effectLst/>
              </a:rPr>
              <a:t>воспитывают осёдлость, осёдлость нравственную, любовь к </a:t>
            </a:r>
            <a:r>
              <a:rPr lang="ru-RU" sz="2400" dirty="0" smtClean="0">
                <a:solidFill>
                  <a:srgbClr val="FFFF00"/>
                </a:solidFill>
                <a:effectLst/>
              </a:rPr>
              <a:t>родному.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88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     Когда </a:t>
            </a:r>
            <a:r>
              <a:rPr lang="ru-RU" sz="2000" dirty="0"/>
              <a:t>доведётся бывать в новом городе, смотреть знаменитые </a:t>
            </a:r>
            <a:r>
              <a:rPr lang="ru-RU" sz="2000" dirty="0" smtClean="0"/>
              <a:t>произведения искусства </a:t>
            </a:r>
            <a:r>
              <a:rPr lang="ru-RU" sz="2000" dirty="0"/>
              <a:t>или знаменитые пейзажи, не поддавайтесь тому, что о них слышали, читали, о чём вам «прожужжали уши». Многое из того, что вы прочитали, поможет понять </a:t>
            </a:r>
            <a:r>
              <a:rPr lang="ru-RU" sz="2000" dirty="0" smtClean="0"/>
              <a:t>красоту </a:t>
            </a:r>
            <a:r>
              <a:rPr lang="ru-RU" sz="2000" dirty="0" smtClean="0"/>
              <a:t>и</a:t>
            </a:r>
            <a:r>
              <a:rPr lang="ru-RU" sz="2000" dirty="0"/>
              <a:t> </a:t>
            </a:r>
            <a:r>
              <a:rPr lang="ru-RU" sz="2000" dirty="0" smtClean="0"/>
              <a:t>ценность </a:t>
            </a:r>
            <a:r>
              <a:rPr lang="ru-RU" sz="2000" dirty="0"/>
              <a:t>увиденного, но может отчасти и помешать собственному, индивидуально вашему впечатлению. Цените своё, но цените искренне и не старайтесь противоречить общему мнению во что бы то ни стало (такое тоже часто встречается у обострённо самолюбивых людей).</a:t>
            </a: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653136"/>
            <a:ext cx="8183880" cy="10801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…Путешествия </a:t>
            </a:r>
            <a:r>
              <a:rPr lang="ru-RU" sz="2400" dirty="0">
                <a:solidFill>
                  <a:srgbClr val="FFFF00"/>
                </a:solidFill>
              </a:rPr>
              <a:t>многое нам открывают, о многом заставляют думать, мечтать.</a:t>
            </a:r>
          </a:p>
        </p:txBody>
      </p:sp>
    </p:spTree>
    <p:extLst>
      <p:ext uri="{BB962C8B-B14F-4D97-AF65-F5344CB8AC3E}">
        <p14:creationId xmlns:p14="http://schemas.microsoft.com/office/powerpoint/2010/main" val="122015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120680"/>
          </a:xfrm>
        </p:spPr>
        <p:txBody>
          <a:bodyPr>
            <a:normAutofit fontScale="70000" lnSpcReduction="20000"/>
          </a:bodyPr>
          <a:lstStyle/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r>
              <a:rPr lang="ru-RU" sz="2900" dirty="0" smtClean="0">
                <a:latin typeface="+mj-lt"/>
              </a:rPr>
              <a:t>     </a:t>
            </a:r>
            <a:r>
              <a:rPr lang="ru-RU" sz="2900" b="1" i="1" dirty="0" smtClean="0">
                <a:latin typeface="+mj-lt"/>
              </a:rPr>
              <a:t>1.1. Задание: Какая </a:t>
            </a:r>
            <a:r>
              <a:rPr lang="ru-RU" sz="2900" b="1" i="1" dirty="0">
                <a:latin typeface="+mj-lt"/>
              </a:rPr>
              <a:t>из фраз, приведенных ниже, наиболее точно отражает смысл цитаты перед текстом?</a:t>
            </a:r>
          </a:p>
          <a:p>
            <a:pPr marL="0" indent="0" algn="just">
              <a:buNone/>
            </a:pPr>
            <a:r>
              <a:rPr lang="ru-RU" sz="2900" dirty="0">
                <a:latin typeface="+mj-lt"/>
              </a:rPr>
              <a:t>     1.Если человек много путешествует, читать книги уже не обязательно.</a:t>
            </a:r>
          </a:p>
          <a:p>
            <a:pPr marL="0" indent="0" algn="just">
              <a:buNone/>
            </a:pPr>
            <a:r>
              <a:rPr lang="ru-RU" sz="2900" dirty="0">
                <a:latin typeface="+mj-lt"/>
              </a:rPr>
              <a:t>     2.Те, кто не путешествует, не получают новых впечатлений и новых знаний.</a:t>
            </a:r>
          </a:p>
          <a:p>
            <a:pPr marL="0" indent="0" algn="just">
              <a:buNone/>
            </a:pPr>
            <a:r>
              <a:rPr lang="ru-RU" sz="2900" dirty="0">
                <a:latin typeface="+mj-lt"/>
              </a:rPr>
              <a:t>     3.Во время путешествия надо много читать.</a:t>
            </a:r>
          </a:p>
          <a:p>
            <a:pPr marL="0" indent="0" algn="just">
              <a:buNone/>
            </a:pPr>
            <a:r>
              <a:rPr lang="ru-RU" sz="2900" dirty="0">
                <a:latin typeface="+mj-lt"/>
              </a:rPr>
              <a:t>     4.Много путешествовать не стоит, достаточно читать книги про другие города.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endParaRPr lang="ru-RU" sz="2900" b="1" dirty="0" smtClean="0">
              <a:solidFill>
                <a:srgbClr val="000000"/>
              </a:solidFill>
              <a:latin typeface="+mj-lt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900" b="1" dirty="0" smtClean="0">
                <a:solidFill>
                  <a:srgbClr val="000000"/>
                </a:solidFill>
                <a:latin typeface="+mj-lt"/>
              </a:rPr>
              <a:t>Характеристики </a:t>
            </a:r>
            <a:r>
              <a:rPr lang="ru-RU" sz="2900" b="1" dirty="0">
                <a:solidFill>
                  <a:srgbClr val="000000"/>
                </a:solidFill>
                <a:latin typeface="+mj-lt"/>
              </a:rPr>
              <a:t>задания: </a:t>
            </a:r>
            <a:endParaRPr lang="ru-RU" sz="2900" dirty="0">
              <a:solidFill>
                <a:srgbClr val="000000"/>
              </a:solidFill>
              <a:latin typeface="+mj-lt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900" dirty="0">
                <a:solidFill>
                  <a:srgbClr val="000000"/>
                </a:solidFill>
                <a:latin typeface="+mj-lt"/>
              </a:rPr>
              <a:t> </a:t>
            </a:r>
            <a:r>
              <a:rPr lang="ru-RU" sz="2900" b="1" dirty="0">
                <a:solidFill>
                  <a:srgbClr val="000000"/>
                </a:solidFill>
                <a:latin typeface="+mj-lt"/>
              </a:rPr>
              <a:t>Содержательная область оценки: </a:t>
            </a:r>
            <a:r>
              <a:rPr lang="ru-RU" sz="2900" dirty="0">
                <a:solidFill>
                  <a:srgbClr val="000000"/>
                </a:solidFill>
                <a:latin typeface="+mj-lt"/>
              </a:rPr>
              <a:t>4. Чтение для получения образования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900" dirty="0">
                <a:solidFill>
                  <a:srgbClr val="000000"/>
                </a:solidFill>
                <a:latin typeface="+mj-lt"/>
              </a:rPr>
              <a:t>                                                                  </a:t>
            </a:r>
            <a:r>
              <a:rPr lang="ru-RU" sz="2900" dirty="0" smtClean="0">
                <a:solidFill>
                  <a:srgbClr val="000000"/>
                </a:solidFill>
                <a:latin typeface="+mj-lt"/>
              </a:rPr>
              <a:t>   4.1 Путешествие </a:t>
            </a:r>
            <a:endParaRPr lang="ru-RU" sz="2900" dirty="0">
              <a:solidFill>
                <a:srgbClr val="000000"/>
              </a:solidFill>
              <a:latin typeface="+mj-lt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900" dirty="0">
                <a:solidFill>
                  <a:srgbClr val="000000"/>
                </a:solidFill>
                <a:latin typeface="+mj-lt"/>
              </a:rPr>
              <a:t> </a:t>
            </a:r>
            <a:r>
              <a:rPr lang="ru-RU" sz="2900" b="1" dirty="0" err="1">
                <a:solidFill>
                  <a:srgbClr val="000000"/>
                </a:solidFill>
                <a:latin typeface="+mj-lt"/>
              </a:rPr>
              <a:t>Компетентностная</a:t>
            </a:r>
            <a:r>
              <a:rPr lang="ru-RU" sz="2900" b="1" dirty="0">
                <a:solidFill>
                  <a:srgbClr val="000000"/>
                </a:solidFill>
                <a:latin typeface="+mj-lt"/>
              </a:rPr>
              <a:t> область оценки: </a:t>
            </a:r>
            <a:r>
              <a:rPr lang="ru-RU" sz="2900" dirty="0">
                <a:solidFill>
                  <a:srgbClr val="000000"/>
                </a:solidFill>
                <a:latin typeface="+mj-lt"/>
              </a:rPr>
              <a:t>находить и извлекать информацию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900" dirty="0">
                <a:solidFill>
                  <a:srgbClr val="000000"/>
                </a:solidFill>
                <a:latin typeface="+mj-lt"/>
              </a:rPr>
              <a:t> </a:t>
            </a:r>
            <a:r>
              <a:rPr lang="ru-RU" sz="2900" b="1" dirty="0">
                <a:solidFill>
                  <a:srgbClr val="000000"/>
                </a:solidFill>
                <a:latin typeface="+mj-lt"/>
              </a:rPr>
              <a:t>Контекст: </a:t>
            </a:r>
            <a:r>
              <a:rPr lang="ru-RU" sz="2900" dirty="0">
                <a:solidFill>
                  <a:srgbClr val="000000"/>
                </a:solidFill>
                <a:latin typeface="+mj-lt"/>
              </a:rPr>
              <a:t>образовательный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900" dirty="0">
                <a:solidFill>
                  <a:srgbClr val="000000"/>
                </a:solidFill>
                <a:latin typeface="+mj-lt"/>
              </a:rPr>
              <a:t> </a:t>
            </a:r>
            <a:r>
              <a:rPr lang="ru-RU" sz="2900" b="1" dirty="0">
                <a:solidFill>
                  <a:srgbClr val="000000"/>
                </a:solidFill>
                <a:latin typeface="+mj-lt"/>
              </a:rPr>
              <a:t>Тип текста: </a:t>
            </a:r>
            <a:r>
              <a:rPr lang="ru-RU" sz="2900" dirty="0">
                <a:solidFill>
                  <a:srgbClr val="000000"/>
                </a:solidFill>
                <a:latin typeface="+mj-lt"/>
              </a:rPr>
              <a:t>составной </a:t>
            </a:r>
            <a:r>
              <a:rPr lang="ru-RU" sz="2900" dirty="0" smtClean="0">
                <a:solidFill>
                  <a:srgbClr val="000000"/>
                </a:solidFill>
                <a:latin typeface="+mj-lt"/>
              </a:rPr>
              <a:t>(разговор, публицистическая статья) </a:t>
            </a:r>
            <a:endParaRPr lang="ru-RU" sz="2900" dirty="0">
              <a:solidFill>
                <a:srgbClr val="000000"/>
              </a:solidFill>
              <a:latin typeface="+mj-lt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900" dirty="0">
                <a:solidFill>
                  <a:srgbClr val="000000"/>
                </a:solidFill>
                <a:latin typeface="+mj-lt"/>
              </a:rPr>
              <a:t> </a:t>
            </a:r>
            <a:r>
              <a:rPr lang="ru-RU" sz="2900" b="1" dirty="0">
                <a:solidFill>
                  <a:srgbClr val="000000"/>
                </a:solidFill>
                <a:latin typeface="+mj-lt"/>
              </a:rPr>
              <a:t>Уровень сложности задания: </a:t>
            </a:r>
            <a:r>
              <a:rPr lang="ru-RU" sz="2900" dirty="0">
                <a:solidFill>
                  <a:srgbClr val="000000"/>
                </a:solidFill>
                <a:latin typeface="+mj-lt"/>
              </a:rPr>
              <a:t>средний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900" dirty="0">
                <a:solidFill>
                  <a:srgbClr val="000000"/>
                </a:solidFill>
                <a:latin typeface="+mj-lt"/>
              </a:rPr>
              <a:t> </a:t>
            </a:r>
            <a:r>
              <a:rPr lang="ru-RU" sz="2900" b="1" dirty="0">
                <a:solidFill>
                  <a:srgbClr val="000000"/>
                </a:solidFill>
                <a:latin typeface="+mj-lt"/>
              </a:rPr>
              <a:t>Формат ответа: </a:t>
            </a:r>
            <a:r>
              <a:rPr lang="ru-RU" sz="2900" dirty="0">
                <a:solidFill>
                  <a:srgbClr val="000000"/>
                </a:solidFill>
                <a:latin typeface="+mj-lt"/>
              </a:rPr>
              <a:t>задание с выбором ответа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900" dirty="0">
                <a:solidFill>
                  <a:srgbClr val="000000"/>
                </a:solidFill>
                <a:latin typeface="+mj-lt"/>
              </a:rPr>
              <a:t> </a:t>
            </a:r>
            <a:r>
              <a:rPr lang="ru-RU" sz="2900" b="1" dirty="0">
                <a:solidFill>
                  <a:srgbClr val="000000"/>
                </a:solidFill>
                <a:latin typeface="+mj-lt"/>
              </a:rPr>
              <a:t>Объект оценки: </a:t>
            </a:r>
            <a:r>
              <a:rPr lang="ru-RU" sz="2900" dirty="0" smtClean="0">
                <a:solidFill>
                  <a:srgbClr val="000000"/>
                </a:solidFill>
                <a:latin typeface="+mj-lt"/>
              </a:rPr>
              <a:t>умение анализировать, обобщать информацию, выделять главное 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+mj-lt"/>
              </a:rPr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462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0" indent="0">
              <a:buNone/>
            </a:pPr>
            <a:r>
              <a:rPr lang="ru-RU" sz="2000" dirty="0" smtClean="0"/>
              <a:t>     Критерии </a:t>
            </a:r>
            <a:r>
              <a:rPr lang="ru-RU" sz="2000" dirty="0"/>
              <a:t>оценивания: 2 балла – приведен правильный ответ, 0 баллов – приведен неправильный ответ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8229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2200" dirty="0" smtClean="0">
                <a:solidFill>
                  <a:schemeClr val="bg1"/>
                </a:solidFill>
              </a:rPr>
              <a:t/>
            </a:r>
            <a:br>
              <a:rPr lang="ru-RU" sz="2200" dirty="0" smtClean="0">
                <a:solidFill>
                  <a:schemeClr val="bg1"/>
                </a:solidFill>
              </a:rPr>
            </a:br>
            <a:r>
              <a:rPr lang="ru-RU" sz="2200" dirty="0">
                <a:solidFill>
                  <a:schemeClr val="bg1"/>
                </a:solidFill>
              </a:rPr>
              <a:t>Максимальное количество баллов – 2</a:t>
            </a:r>
            <a:r>
              <a:rPr lang="ru-RU" sz="2200" dirty="0" smtClean="0">
                <a:solidFill>
                  <a:schemeClr val="bg1"/>
                </a:solidFill>
              </a:rPr>
              <a:t>.</a:t>
            </a:r>
            <a:br>
              <a:rPr lang="ru-RU" sz="2200" dirty="0" smtClean="0">
                <a:solidFill>
                  <a:schemeClr val="bg1"/>
                </a:solidFill>
              </a:rPr>
            </a:br>
            <a:r>
              <a:rPr lang="ru-RU" sz="2200" dirty="0" smtClean="0">
                <a:solidFill>
                  <a:schemeClr val="bg1"/>
                </a:solidFill>
              </a:rPr>
              <a:t>Ответ</a:t>
            </a:r>
            <a:r>
              <a:rPr lang="ru-RU" sz="2200" dirty="0">
                <a:solidFill>
                  <a:schemeClr val="bg1"/>
                </a:solidFill>
              </a:rPr>
              <a:t>: 2</a:t>
            </a:r>
            <a:br>
              <a:rPr lang="ru-RU" sz="2200" dirty="0">
                <a:solidFill>
                  <a:schemeClr val="bg1"/>
                </a:solidFill>
              </a:rPr>
            </a:br>
            <a:endParaRPr lang="ru-RU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15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      </a:t>
            </a:r>
            <a:r>
              <a:rPr lang="ru-RU" sz="2000" b="1" i="1" dirty="0" smtClean="0"/>
              <a:t>1.2. Задание: </a:t>
            </a:r>
            <a:r>
              <a:rPr lang="ru-RU" sz="2000" b="1" i="1" dirty="0" smtClean="0"/>
              <a:t>Прочитай </a:t>
            </a:r>
            <a:r>
              <a:rPr lang="ru-RU" sz="2000" b="1" i="1" dirty="0"/>
              <a:t>внимательно текст. Какие три совета дает Д.С. Лихачев? Запиши их </a:t>
            </a:r>
            <a:r>
              <a:rPr lang="ru-RU" sz="2000" b="1" i="1" dirty="0" smtClean="0"/>
              <a:t>кратко.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</a:t>
            </a:r>
            <a:r>
              <a:rPr lang="ru-RU" sz="2000" dirty="0" smtClean="0"/>
              <a:t>1.Готовиться </a:t>
            </a:r>
            <a:r>
              <a:rPr lang="ru-RU" sz="2000" dirty="0"/>
              <a:t>к поездкам</a:t>
            </a:r>
            <a:r>
              <a:rPr lang="ru-RU" sz="2000" dirty="0" smtClean="0"/>
              <a:t>.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     2.Попытаться </a:t>
            </a:r>
            <a:r>
              <a:rPr lang="ru-RU" sz="2000" dirty="0"/>
              <a:t>найти интересное в любой поездке</a:t>
            </a:r>
            <a:r>
              <a:rPr lang="ru-RU" sz="2000" dirty="0" smtClean="0"/>
              <a:t>.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     3.Иметь </a:t>
            </a:r>
            <a:r>
              <a:rPr lang="ru-RU" sz="2000" dirty="0"/>
              <a:t>собственное мнение о том, что ты увидишь во время путешествий.*</a:t>
            </a:r>
          </a:p>
          <a:p>
            <a:pPr marL="0" indent="0">
              <a:buNone/>
            </a:pPr>
            <a:r>
              <a:rPr lang="ru-RU" sz="2000" dirty="0" smtClean="0"/>
              <a:t>    *</a:t>
            </a:r>
            <a:r>
              <a:rPr lang="ru-RU" sz="2000" dirty="0"/>
              <a:t>Даны примерные ответы, ответы обучающихся могут отличаться, но общий смысл должен соответствовать приведенным вариантам.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000" b="1" dirty="0">
                <a:solidFill>
                  <a:srgbClr val="000000"/>
                </a:solidFill>
              </a:rPr>
              <a:t>Характеристики задания: </a:t>
            </a:r>
            <a:endParaRPr lang="ru-RU" sz="2000" dirty="0"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Содержательная область оценки: </a:t>
            </a:r>
            <a:r>
              <a:rPr lang="ru-RU" sz="2000" dirty="0">
                <a:solidFill>
                  <a:srgbClr val="000000"/>
                </a:solidFill>
              </a:rPr>
              <a:t>4. Чтение для получения образования </a:t>
            </a:r>
            <a:r>
              <a:rPr lang="ru-RU" sz="2000" dirty="0" smtClean="0">
                <a:solidFill>
                  <a:srgbClr val="000000"/>
                </a:solidFill>
              </a:rPr>
              <a:t>                                             </a:t>
            </a:r>
            <a:r>
              <a:rPr lang="ru-RU" sz="2000" dirty="0">
                <a:solidFill>
                  <a:srgbClr val="000000"/>
                </a:solidFill>
              </a:rPr>
              <a:t>4.1 Путешествие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 err="1">
                <a:solidFill>
                  <a:srgbClr val="000000"/>
                </a:solidFill>
              </a:rPr>
              <a:t>Компетентностная</a:t>
            </a:r>
            <a:r>
              <a:rPr lang="ru-RU" sz="2000" b="1" dirty="0">
                <a:solidFill>
                  <a:srgbClr val="000000"/>
                </a:solidFill>
              </a:rPr>
              <a:t> область оценки: </a:t>
            </a:r>
            <a:r>
              <a:rPr lang="ru-RU" sz="2000" dirty="0">
                <a:solidFill>
                  <a:srgbClr val="000000"/>
                </a:solidFill>
              </a:rPr>
              <a:t>находить и извлекать информацию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Контекст: </a:t>
            </a:r>
            <a:r>
              <a:rPr lang="ru-RU" sz="2000" dirty="0">
                <a:solidFill>
                  <a:srgbClr val="000000"/>
                </a:solidFill>
              </a:rPr>
              <a:t>образовательный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Тип текста: </a:t>
            </a:r>
            <a:r>
              <a:rPr lang="ru-RU" sz="2000" dirty="0">
                <a:solidFill>
                  <a:srgbClr val="000000"/>
                </a:solidFill>
              </a:rPr>
              <a:t>составной (разговор, публицистическая статья)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Уровень сложности задания: </a:t>
            </a:r>
            <a:r>
              <a:rPr lang="ru-RU" sz="2000" dirty="0" smtClean="0">
                <a:solidFill>
                  <a:srgbClr val="000000"/>
                </a:solidFill>
              </a:rPr>
              <a:t>высокий </a:t>
            </a:r>
            <a:endParaRPr lang="ru-RU" sz="2000" dirty="0"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Формат ответа: </a:t>
            </a:r>
            <a:r>
              <a:rPr lang="ru-RU" sz="2000" dirty="0">
                <a:solidFill>
                  <a:srgbClr val="000000"/>
                </a:solidFill>
              </a:rPr>
              <a:t>задание с </a:t>
            </a:r>
            <a:r>
              <a:rPr lang="ru-RU" sz="2000" dirty="0" smtClean="0">
                <a:solidFill>
                  <a:srgbClr val="000000"/>
                </a:solidFill>
              </a:rPr>
              <a:t>кратким ответом </a:t>
            </a:r>
            <a:endParaRPr lang="ru-RU" sz="2000" dirty="0"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000" dirty="0">
                <a:solidFill>
                  <a:srgbClr val="000000"/>
                </a:solidFill>
              </a:rPr>
              <a:t> </a:t>
            </a:r>
            <a:r>
              <a:rPr lang="ru-RU" sz="2000" b="1" dirty="0">
                <a:solidFill>
                  <a:srgbClr val="000000"/>
                </a:solidFill>
              </a:rPr>
              <a:t>Объект оценки: </a:t>
            </a:r>
            <a:r>
              <a:rPr lang="ru-RU" sz="2000" dirty="0" smtClean="0">
                <a:solidFill>
                  <a:srgbClr val="000000"/>
                </a:solidFill>
              </a:rPr>
              <a:t>поиск в тексте конкретной информации, построение логических рассуждений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97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205</TotalTime>
  <Words>2218</Words>
  <Application>Microsoft Office PowerPoint</Application>
  <PresentationFormat>Экран (4:3)</PresentationFormat>
  <Paragraphs>205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3" baseType="lpstr">
      <vt:lpstr>Arial</vt:lpstr>
      <vt:lpstr>Constantia</vt:lpstr>
      <vt:lpstr>Times New Roman</vt:lpstr>
      <vt:lpstr>Wingdings 2</vt:lpstr>
      <vt:lpstr>Бумажная</vt:lpstr>
      <vt:lpstr>Диагностическая работа для учащихся 6-х классов</vt:lpstr>
      <vt:lpstr>Презентация PowerPoint</vt:lpstr>
      <vt:lpstr>ПУТЕШЕСТВУЙТЕ! </vt:lpstr>
      <vt:lpstr>Презентация PowerPoint</vt:lpstr>
      <vt:lpstr>…Поездки воспитывают осёдлость, осёдлость нравственную, любовь к родному.</vt:lpstr>
      <vt:lpstr>…Путешествия многое нам открывают, о многом заставляют думать, мечтать.</vt:lpstr>
      <vt:lpstr>Презентация PowerPoint</vt:lpstr>
      <vt:lpstr>  Максимальное количество баллов – 2. Ответ: 2 </vt:lpstr>
      <vt:lpstr>Презентация PowerPoint</vt:lpstr>
      <vt:lpstr>        Максимальное количество баллов – 3.  </vt:lpstr>
      <vt:lpstr>Характеристики задания:   Содержательная область оценки: 4. Чтение для получения образования                                                                          4.1 Путешествие   Компетентностная область оценки: интегрировать и интерпретировать  Контекст: образовательный   Тип текста: составной (разговор, публицистическая статья)   Уровень сложности задания: высокий   Формат ответа: задание с развернутым ответом   Объект оценки: умение строить монологическое высказывание, аргументировать свое мнение 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Ответ: 1Б, 2Г, 3А, 4Е, 5В, 6Д Максимальное количество баллов – 6. Критерии оценивания: 1 балл за каждый правильный ответ</vt:lpstr>
      <vt:lpstr>1.5. Задание: Кто является автором статьи «Письма к молодым читателям»?</vt:lpstr>
      <vt:lpstr>Ответ: 1 </vt:lpstr>
      <vt:lpstr>Презентация PowerPoint</vt:lpstr>
      <vt:lpstr>Прочитайте текст и выполните следующие задания</vt:lpstr>
      <vt:lpstr>Презентация PowerPoint</vt:lpstr>
      <vt:lpstr>(по Скребцовой М.)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Диагностическая работа для учащихся 6-х классов</dc:title>
  <dc:creator>User</dc:creator>
  <cp:lastModifiedBy>Пользователь</cp:lastModifiedBy>
  <cp:revision>27</cp:revision>
  <dcterms:created xsi:type="dcterms:W3CDTF">2020-04-22T16:36:59Z</dcterms:created>
  <dcterms:modified xsi:type="dcterms:W3CDTF">2020-04-27T16:46:23Z</dcterms:modified>
</cp:coreProperties>
</file>